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4" r:id="rId2"/>
    <p:sldId id="305" r:id="rId3"/>
    <p:sldId id="318" r:id="rId4"/>
    <p:sldId id="315" r:id="rId5"/>
    <p:sldId id="316" r:id="rId6"/>
    <p:sldId id="319" r:id="rId7"/>
    <p:sldId id="307" r:id="rId8"/>
    <p:sldId id="308" r:id="rId9"/>
    <p:sldId id="311" r:id="rId10"/>
    <p:sldId id="310" r:id="rId11"/>
    <p:sldId id="320" r:id="rId12"/>
    <p:sldId id="313" r:id="rId13"/>
    <p:sldId id="314" r:id="rId14"/>
    <p:sldId id="321" r:id="rId15"/>
    <p:sldId id="322" r:id="rId16"/>
    <p:sldId id="323" r:id="rId17"/>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97"/>
    <p:restoredTop sz="96327"/>
  </p:normalViewPr>
  <p:slideViewPr>
    <p:cSldViewPr snapToGrid="0">
      <p:cViewPr varScale="1">
        <p:scale>
          <a:sx n="155" d="100"/>
          <a:sy n="155" d="100"/>
        </p:scale>
        <p:origin x="200"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5543-6206-D9AF-D228-0A4E2C5993E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6A135C7-3633-F53D-EBAA-6AD4C9980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C1409F0-6242-679C-5F22-24928E256471}"/>
              </a:ext>
            </a:extLst>
          </p:cNvPr>
          <p:cNvSpPr>
            <a:spLocks noGrp="1"/>
          </p:cNvSpPr>
          <p:nvPr>
            <p:ph type="dt" sz="half" idx="10"/>
          </p:nvPr>
        </p:nvSpPr>
        <p:spPr/>
        <p:txBody>
          <a:bodyPr/>
          <a:lstStyle/>
          <a:p>
            <a:fld id="{2621340F-E375-6A4D-AA29-06457C21EFC5}" type="datetimeFigureOut">
              <a:rPr lang="en-GB" smtClean="0"/>
              <a:t>17/02/2025</a:t>
            </a:fld>
            <a:endParaRPr lang="en-GB"/>
          </a:p>
        </p:txBody>
      </p:sp>
      <p:sp>
        <p:nvSpPr>
          <p:cNvPr id="5" name="Footer Placeholder 4">
            <a:extLst>
              <a:ext uri="{FF2B5EF4-FFF2-40B4-BE49-F238E27FC236}">
                <a16:creationId xmlns:a16="http://schemas.microsoft.com/office/drawing/2014/main" id="{7522E803-72B1-CD75-AE88-112CDE5DC7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C04F20-1597-7F55-1409-39DDA05A85CA}"/>
              </a:ext>
            </a:extLst>
          </p:cNvPr>
          <p:cNvSpPr>
            <a:spLocks noGrp="1"/>
          </p:cNvSpPr>
          <p:nvPr>
            <p:ph type="sldNum" sz="quarter" idx="12"/>
          </p:nvPr>
        </p:nvSpPr>
        <p:spPr/>
        <p:txBody>
          <a:bodyPr/>
          <a:lstStyle/>
          <a:p>
            <a:fld id="{14627A4E-C889-B142-B834-E6031C40BDA4}" type="slidenum">
              <a:rPr lang="en-GB" smtClean="0"/>
              <a:t>‹#›</a:t>
            </a:fld>
            <a:endParaRPr lang="en-GB"/>
          </a:p>
        </p:txBody>
      </p:sp>
    </p:spTree>
    <p:extLst>
      <p:ext uri="{BB962C8B-B14F-4D97-AF65-F5344CB8AC3E}">
        <p14:creationId xmlns:p14="http://schemas.microsoft.com/office/powerpoint/2010/main" val="179041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A4A8-9F43-C218-C6E7-CFC3A15ADA9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C786BFF-F095-6638-2983-554E7AA6F82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56F2CA4-BEF2-C700-1F3F-432719DF779E}"/>
              </a:ext>
            </a:extLst>
          </p:cNvPr>
          <p:cNvSpPr>
            <a:spLocks noGrp="1"/>
          </p:cNvSpPr>
          <p:nvPr>
            <p:ph type="dt" sz="half" idx="10"/>
          </p:nvPr>
        </p:nvSpPr>
        <p:spPr/>
        <p:txBody>
          <a:bodyPr/>
          <a:lstStyle/>
          <a:p>
            <a:fld id="{2621340F-E375-6A4D-AA29-06457C21EFC5}" type="datetimeFigureOut">
              <a:rPr lang="en-GB" smtClean="0"/>
              <a:t>17/02/2025</a:t>
            </a:fld>
            <a:endParaRPr lang="en-GB"/>
          </a:p>
        </p:txBody>
      </p:sp>
      <p:sp>
        <p:nvSpPr>
          <p:cNvPr id="5" name="Footer Placeholder 4">
            <a:extLst>
              <a:ext uri="{FF2B5EF4-FFF2-40B4-BE49-F238E27FC236}">
                <a16:creationId xmlns:a16="http://schemas.microsoft.com/office/drawing/2014/main" id="{79DC2925-3D54-1047-E73E-5A0295154C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B92375-BCF1-9A05-83EA-1D598461644E}"/>
              </a:ext>
            </a:extLst>
          </p:cNvPr>
          <p:cNvSpPr>
            <a:spLocks noGrp="1"/>
          </p:cNvSpPr>
          <p:nvPr>
            <p:ph type="sldNum" sz="quarter" idx="12"/>
          </p:nvPr>
        </p:nvSpPr>
        <p:spPr/>
        <p:txBody>
          <a:bodyPr/>
          <a:lstStyle/>
          <a:p>
            <a:fld id="{14627A4E-C889-B142-B834-E6031C40BDA4}" type="slidenum">
              <a:rPr lang="en-GB" smtClean="0"/>
              <a:t>‹#›</a:t>
            </a:fld>
            <a:endParaRPr lang="en-GB"/>
          </a:p>
        </p:txBody>
      </p:sp>
    </p:spTree>
    <p:extLst>
      <p:ext uri="{BB962C8B-B14F-4D97-AF65-F5344CB8AC3E}">
        <p14:creationId xmlns:p14="http://schemas.microsoft.com/office/powerpoint/2010/main" val="1581661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F80748-1E72-1CD2-19D0-03E9016DA1F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DA9F2C5-5972-039C-DBDA-FBC7F4CD02B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DC216DB-3DF3-9AF9-7BE5-03BF55D91AA1}"/>
              </a:ext>
            </a:extLst>
          </p:cNvPr>
          <p:cNvSpPr>
            <a:spLocks noGrp="1"/>
          </p:cNvSpPr>
          <p:nvPr>
            <p:ph type="dt" sz="half" idx="10"/>
          </p:nvPr>
        </p:nvSpPr>
        <p:spPr/>
        <p:txBody>
          <a:bodyPr/>
          <a:lstStyle/>
          <a:p>
            <a:fld id="{2621340F-E375-6A4D-AA29-06457C21EFC5}" type="datetimeFigureOut">
              <a:rPr lang="en-GB" smtClean="0"/>
              <a:t>17/02/2025</a:t>
            </a:fld>
            <a:endParaRPr lang="en-GB"/>
          </a:p>
        </p:txBody>
      </p:sp>
      <p:sp>
        <p:nvSpPr>
          <p:cNvPr id="5" name="Footer Placeholder 4">
            <a:extLst>
              <a:ext uri="{FF2B5EF4-FFF2-40B4-BE49-F238E27FC236}">
                <a16:creationId xmlns:a16="http://schemas.microsoft.com/office/drawing/2014/main" id="{F357E82E-405E-FA70-1E33-A1FE267012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CB46A7-F4D0-D3A0-D1E2-A48CFDD2FF46}"/>
              </a:ext>
            </a:extLst>
          </p:cNvPr>
          <p:cNvSpPr>
            <a:spLocks noGrp="1"/>
          </p:cNvSpPr>
          <p:nvPr>
            <p:ph type="sldNum" sz="quarter" idx="12"/>
          </p:nvPr>
        </p:nvSpPr>
        <p:spPr/>
        <p:txBody>
          <a:bodyPr/>
          <a:lstStyle/>
          <a:p>
            <a:fld id="{14627A4E-C889-B142-B834-E6031C40BDA4}" type="slidenum">
              <a:rPr lang="en-GB" smtClean="0"/>
              <a:t>‹#›</a:t>
            </a:fld>
            <a:endParaRPr lang="en-GB"/>
          </a:p>
        </p:txBody>
      </p:sp>
    </p:spTree>
    <p:extLst>
      <p:ext uri="{BB962C8B-B14F-4D97-AF65-F5344CB8AC3E}">
        <p14:creationId xmlns:p14="http://schemas.microsoft.com/office/powerpoint/2010/main" val="92830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3182-92D3-44D0-6CDF-1F939CD6BCB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0B23B14-D9B2-F08C-782F-2BD93EB50DC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A9DFF6A-BFEE-3A8A-799A-0CFCBD119CE6}"/>
              </a:ext>
            </a:extLst>
          </p:cNvPr>
          <p:cNvSpPr>
            <a:spLocks noGrp="1"/>
          </p:cNvSpPr>
          <p:nvPr>
            <p:ph type="dt" sz="half" idx="10"/>
          </p:nvPr>
        </p:nvSpPr>
        <p:spPr/>
        <p:txBody>
          <a:bodyPr/>
          <a:lstStyle/>
          <a:p>
            <a:fld id="{2621340F-E375-6A4D-AA29-06457C21EFC5}" type="datetimeFigureOut">
              <a:rPr lang="en-GB" smtClean="0"/>
              <a:t>17/02/2025</a:t>
            </a:fld>
            <a:endParaRPr lang="en-GB"/>
          </a:p>
        </p:txBody>
      </p:sp>
      <p:sp>
        <p:nvSpPr>
          <p:cNvPr id="5" name="Footer Placeholder 4">
            <a:extLst>
              <a:ext uri="{FF2B5EF4-FFF2-40B4-BE49-F238E27FC236}">
                <a16:creationId xmlns:a16="http://schemas.microsoft.com/office/drawing/2014/main" id="{5CA7E3A7-7334-3C4A-25DF-A29713DB5A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DAA722-72EC-5D95-E547-E7D178B064BF}"/>
              </a:ext>
            </a:extLst>
          </p:cNvPr>
          <p:cNvSpPr>
            <a:spLocks noGrp="1"/>
          </p:cNvSpPr>
          <p:nvPr>
            <p:ph type="sldNum" sz="quarter" idx="12"/>
          </p:nvPr>
        </p:nvSpPr>
        <p:spPr/>
        <p:txBody>
          <a:bodyPr/>
          <a:lstStyle/>
          <a:p>
            <a:fld id="{14627A4E-C889-B142-B834-E6031C40BDA4}" type="slidenum">
              <a:rPr lang="en-GB" smtClean="0"/>
              <a:t>‹#›</a:t>
            </a:fld>
            <a:endParaRPr lang="en-GB"/>
          </a:p>
        </p:txBody>
      </p:sp>
    </p:spTree>
    <p:extLst>
      <p:ext uri="{BB962C8B-B14F-4D97-AF65-F5344CB8AC3E}">
        <p14:creationId xmlns:p14="http://schemas.microsoft.com/office/powerpoint/2010/main" val="36835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179A-ABDE-8D0D-21E1-5AC9B50820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0F4DEE4-51E6-26E9-EC9C-728ECDA1A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15FC8DE-4114-56A4-4F4B-FDA086860298}"/>
              </a:ext>
            </a:extLst>
          </p:cNvPr>
          <p:cNvSpPr>
            <a:spLocks noGrp="1"/>
          </p:cNvSpPr>
          <p:nvPr>
            <p:ph type="dt" sz="half" idx="10"/>
          </p:nvPr>
        </p:nvSpPr>
        <p:spPr/>
        <p:txBody>
          <a:bodyPr/>
          <a:lstStyle/>
          <a:p>
            <a:fld id="{2621340F-E375-6A4D-AA29-06457C21EFC5}" type="datetimeFigureOut">
              <a:rPr lang="en-GB" smtClean="0"/>
              <a:t>17/02/2025</a:t>
            </a:fld>
            <a:endParaRPr lang="en-GB"/>
          </a:p>
        </p:txBody>
      </p:sp>
      <p:sp>
        <p:nvSpPr>
          <p:cNvPr id="5" name="Footer Placeholder 4">
            <a:extLst>
              <a:ext uri="{FF2B5EF4-FFF2-40B4-BE49-F238E27FC236}">
                <a16:creationId xmlns:a16="http://schemas.microsoft.com/office/drawing/2014/main" id="{3A9EFC71-E697-2101-CF65-F1495D0135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3E8F43-965A-61F9-DD84-460EF25D119E}"/>
              </a:ext>
            </a:extLst>
          </p:cNvPr>
          <p:cNvSpPr>
            <a:spLocks noGrp="1"/>
          </p:cNvSpPr>
          <p:nvPr>
            <p:ph type="sldNum" sz="quarter" idx="12"/>
          </p:nvPr>
        </p:nvSpPr>
        <p:spPr/>
        <p:txBody>
          <a:bodyPr/>
          <a:lstStyle/>
          <a:p>
            <a:fld id="{14627A4E-C889-B142-B834-E6031C40BDA4}" type="slidenum">
              <a:rPr lang="en-GB" smtClean="0"/>
              <a:t>‹#›</a:t>
            </a:fld>
            <a:endParaRPr lang="en-GB"/>
          </a:p>
        </p:txBody>
      </p:sp>
    </p:spTree>
    <p:extLst>
      <p:ext uri="{BB962C8B-B14F-4D97-AF65-F5344CB8AC3E}">
        <p14:creationId xmlns:p14="http://schemas.microsoft.com/office/powerpoint/2010/main" val="269309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64FA5-73F4-D4A7-3F74-84AF022BC47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F2DCB2F-8D84-F27B-5B05-49503BB7309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D95A8F3-AB5F-DB96-5848-563D49B166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29C5022-6CC3-7F7B-2786-61231852C2C4}"/>
              </a:ext>
            </a:extLst>
          </p:cNvPr>
          <p:cNvSpPr>
            <a:spLocks noGrp="1"/>
          </p:cNvSpPr>
          <p:nvPr>
            <p:ph type="dt" sz="half" idx="10"/>
          </p:nvPr>
        </p:nvSpPr>
        <p:spPr/>
        <p:txBody>
          <a:bodyPr/>
          <a:lstStyle/>
          <a:p>
            <a:fld id="{2621340F-E375-6A4D-AA29-06457C21EFC5}" type="datetimeFigureOut">
              <a:rPr lang="en-GB" smtClean="0"/>
              <a:t>17/02/2025</a:t>
            </a:fld>
            <a:endParaRPr lang="en-GB"/>
          </a:p>
        </p:txBody>
      </p:sp>
      <p:sp>
        <p:nvSpPr>
          <p:cNvPr id="6" name="Footer Placeholder 5">
            <a:extLst>
              <a:ext uri="{FF2B5EF4-FFF2-40B4-BE49-F238E27FC236}">
                <a16:creationId xmlns:a16="http://schemas.microsoft.com/office/drawing/2014/main" id="{61E08A7B-B2CE-5283-CFB5-78EABFAD53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6C3E27-2CE1-933E-7404-1B58517E7D5C}"/>
              </a:ext>
            </a:extLst>
          </p:cNvPr>
          <p:cNvSpPr>
            <a:spLocks noGrp="1"/>
          </p:cNvSpPr>
          <p:nvPr>
            <p:ph type="sldNum" sz="quarter" idx="12"/>
          </p:nvPr>
        </p:nvSpPr>
        <p:spPr/>
        <p:txBody>
          <a:bodyPr/>
          <a:lstStyle/>
          <a:p>
            <a:fld id="{14627A4E-C889-B142-B834-E6031C40BDA4}" type="slidenum">
              <a:rPr lang="en-GB" smtClean="0"/>
              <a:t>‹#›</a:t>
            </a:fld>
            <a:endParaRPr lang="en-GB"/>
          </a:p>
        </p:txBody>
      </p:sp>
    </p:spTree>
    <p:extLst>
      <p:ext uri="{BB962C8B-B14F-4D97-AF65-F5344CB8AC3E}">
        <p14:creationId xmlns:p14="http://schemas.microsoft.com/office/powerpoint/2010/main" val="58321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CFB9-0E78-9844-20BC-E586DA67B0C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0756870-B535-E653-2205-29562E1C4B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F5F65F3-2E01-C20A-9287-BEE40CE28A6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3223997-3E8F-0F56-DF1B-A234448577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C4566E2-800C-BE10-E066-6FFE9CE71D3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46CEA43-3663-7788-BDFB-54E1C6238086}"/>
              </a:ext>
            </a:extLst>
          </p:cNvPr>
          <p:cNvSpPr>
            <a:spLocks noGrp="1"/>
          </p:cNvSpPr>
          <p:nvPr>
            <p:ph type="dt" sz="half" idx="10"/>
          </p:nvPr>
        </p:nvSpPr>
        <p:spPr/>
        <p:txBody>
          <a:bodyPr/>
          <a:lstStyle/>
          <a:p>
            <a:fld id="{2621340F-E375-6A4D-AA29-06457C21EFC5}" type="datetimeFigureOut">
              <a:rPr lang="en-GB" smtClean="0"/>
              <a:t>17/02/2025</a:t>
            </a:fld>
            <a:endParaRPr lang="en-GB"/>
          </a:p>
        </p:txBody>
      </p:sp>
      <p:sp>
        <p:nvSpPr>
          <p:cNvPr id="8" name="Footer Placeholder 7">
            <a:extLst>
              <a:ext uri="{FF2B5EF4-FFF2-40B4-BE49-F238E27FC236}">
                <a16:creationId xmlns:a16="http://schemas.microsoft.com/office/drawing/2014/main" id="{6166B1CC-2CDD-3768-5CDD-D6F3154164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6821AB-A47E-5F39-1026-837437CC3E82}"/>
              </a:ext>
            </a:extLst>
          </p:cNvPr>
          <p:cNvSpPr>
            <a:spLocks noGrp="1"/>
          </p:cNvSpPr>
          <p:nvPr>
            <p:ph type="sldNum" sz="quarter" idx="12"/>
          </p:nvPr>
        </p:nvSpPr>
        <p:spPr/>
        <p:txBody>
          <a:bodyPr/>
          <a:lstStyle/>
          <a:p>
            <a:fld id="{14627A4E-C889-B142-B834-E6031C40BDA4}" type="slidenum">
              <a:rPr lang="en-GB" smtClean="0"/>
              <a:t>‹#›</a:t>
            </a:fld>
            <a:endParaRPr lang="en-GB"/>
          </a:p>
        </p:txBody>
      </p:sp>
    </p:spTree>
    <p:extLst>
      <p:ext uri="{BB962C8B-B14F-4D97-AF65-F5344CB8AC3E}">
        <p14:creationId xmlns:p14="http://schemas.microsoft.com/office/powerpoint/2010/main" val="47987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25C1-5358-21A8-AC60-516B187F925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3301AB8-04FD-FB39-65D8-F738893944B2}"/>
              </a:ext>
            </a:extLst>
          </p:cNvPr>
          <p:cNvSpPr>
            <a:spLocks noGrp="1"/>
          </p:cNvSpPr>
          <p:nvPr>
            <p:ph type="dt" sz="half" idx="10"/>
          </p:nvPr>
        </p:nvSpPr>
        <p:spPr/>
        <p:txBody>
          <a:bodyPr/>
          <a:lstStyle/>
          <a:p>
            <a:fld id="{2621340F-E375-6A4D-AA29-06457C21EFC5}" type="datetimeFigureOut">
              <a:rPr lang="en-GB" smtClean="0"/>
              <a:t>17/02/2025</a:t>
            </a:fld>
            <a:endParaRPr lang="en-GB"/>
          </a:p>
        </p:txBody>
      </p:sp>
      <p:sp>
        <p:nvSpPr>
          <p:cNvPr id="4" name="Footer Placeholder 3">
            <a:extLst>
              <a:ext uri="{FF2B5EF4-FFF2-40B4-BE49-F238E27FC236}">
                <a16:creationId xmlns:a16="http://schemas.microsoft.com/office/drawing/2014/main" id="{4EBB5C10-B45C-6628-C563-2B21AC9758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E6D1D5-988C-8ADA-E273-CC5DFE0F47B5}"/>
              </a:ext>
            </a:extLst>
          </p:cNvPr>
          <p:cNvSpPr>
            <a:spLocks noGrp="1"/>
          </p:cNvSpPr>
          <p:nvPr>
            <p:ph type="sldNum" sz="quarter" idx="12"/>
          </p:nvPr>
        </p:nvSpPr>
        <p:spPr/>
        <p:txBody>
          <a:bodyPr/>
          <a:lstStyle/>
          <a:p>
            <a:fld id="{14627A4E-C889-B142-B834-E6031C40BDA4}" type="slidenum">
              <a:rPr lang="en-GB" smtClean="0"/>
              <a:t>‹#›</a:t>
            </a:fld>
            <a:endParaRPr lang="en-GB"/>
          </a:p>
        </p:txBody>
      </p:sp>
    </p:spTree>
    <p:extLst>
      <p:ext uri="{BB962C8B-B14F-4D97-AF65-F5344CB8AC3E}">
        <p14:creationId xmlns:p14="http://schemas.microsoft.com/office/powerpoint/2010/main" val="212872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57D4E-7A56-02AE-AFB0-93993BCE7A0C}"/>
              </a:ext>
            </a:extLst>
          </p:cNvPr>
          <p:cNvSpPr>
            <a:spLocks noGrp="1"/>
          </p:cNvSpPr>
          <p:nvPr>
            <p:ph type="dt" sz="half" idx="10"/>
          </p:nvPr>
        </p:nvSpPr>
        <p:spPr/>
        <p:txBody>
          <a:bodyPr/>
          <a:lstStyle/>
          <a:p>
            <a:fld id="{2621340F-E375-6A4D-AA29-06457C21EFC5}" type="datetimeFigureOut">
              <a:rPr lang="en-GB" smtClean="0"/>
              <a:t>17/02/2025</a:t>
            </a:fld>
            <a:endParaRPr lang="en-GB"/>
          </a:p>
        </p:txBody>
      </p:sp>
      <p:sp>
        <p:nvSpPr>
          <p:cNvPr id="3" name="Footer Placeholder 2">
            <a:extLst>
              <a:ext uri="{FF2B5EF4-FFF2-40B4-BE49-F238E27FC236}">
                <a16:creationId xmlns:a16="http://schemas.microsoft.com/office/drawing/2014/main" id="{CA01F04E-435F-B341-6551-DF21A48278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5C29F9-7441-7B2B-E70F-2F3521586E79}"/>
              </a:ext>
            </a:extLst>
          </p:cNvPr>
          <p:cNvSpPr>
            <a:spLocks noGrp="1"/>
          </p:cNvSpPr>
          <p:nvPr>
            <p:ph type="sldNum" sz="quarter" idx="12"/>
          </p:nvPr>
        </p:nvSpPr>
        <p:spPr/>
        <p:txBody>
          <a:bodyPr/>
          <a:lstStyle/>
          <a:p>
            <a:fld id="{14627A4E-C889-B142-B834-E6031C40BDA4}" type="slidenum">
              <a:rPr lang="en-GB" smtClean="0"/>
              <a:t>‹#›</a:t>
            </a:fld>
            <a:endParaRPr lang="en-GB"/>
          </a:p>
        </p:txBody>
      </p:sp>
    </p:spTree>
    <p:extLst>
      <p:ext uri="{BB962C8B-B14F-4D97-AF65-F5344CB8AC3E}">
        <p14:creationId xmlns:p14="http://schemas.microsoft.com/office/powerpoint/2010/main" val="152091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01C7-31AF-EC7C-AE8C-592CED7DC0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90F6910-E223-28ED-21F5-1EEA30F468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0AE56E1-91DA-A240-F67B-F47DB462E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D8B5CC-1B68-D080-80FF-163148481DB7}"/>
              </a:ext>
            </a:extLst>
          </p:cNvPr>
          <p:cNvSpPr>
            <a:spLocks noGrp="1"/>
          </p:cNvSpPr>
          <p:nvPr>
            <p:ph type="dt" sz="half" idx="10"/>
          </p:nvPr>
        </p:nvSpPr>
        <p:spPr/>
        <p:txBody>
          <a:bodyPr/>
          <a:lstStyle/>
          <a:p>
            <a:fld id="{2621340F-E375-6A4D-AA29-06457C21EFC5}" type="datetimeFigureOut">
              <a:rPr lang="en-GB" smtClean="0"/>
              <a:t>17/02/2025</a:t>
            </a:fld>
            <a:endParaRPr lang="en-GB"/>
          </a:p>
        </p:txBody>
      </p:sp>
      <p:sp>
        <p:nvSpPr>
          <p:cNvPr id="6" name="Footer Placeholder 5">
            <a:extLst>
              <a:ext uri="{FF2B5EF4-FFF2-40B4-BE49-F238E27FC236}">
                <a16:creationId xmlns:a16="http://schemas.microsoft.com/office/drawing/2014/main" id="{DB2DA05D-B6F6-CE15-83B7-FA331D1AC1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146FB0-8C32-B13B-AD93-CBB87685A4BD}"/>
              </a:ext>
            </a:extLst>
          </p:cNvPr>
          <p:cNvSpPr>
            <a:spLocks noGrp="1"/>
          </p:cNvSpPr>
          <p:nvPr>
            <p:ph type="sldNum" sz="quarter" idx="12"/>
          </p:nvPr>
        </p:nvSpPr>
        <p:spPr/>
        <p:txBody>
          <a:bodyPr/>
          <a:lstStyle/>
          <a:p>
            <a:fld id="{14627A4E-C889-B142-B834-E6031C40BDA4}" type="slidenum">
              <a:rPr lang="en-GB" smtClean="0"/>
              <a:t>‹#›</a:t>
            </a:fld>
            <a:endParaRPr lang="en-GB"/>
          </a:p>
        </p:txBody>
      </p:sp>
    </p:spTree>
    <p:extLst>
      <p:ext uri="{BB962C8B-B14F-4D97-AF65-F5344CB8AC3E}">
        <p14:creationId xmlns:p14="http://schemas.microsoft.com/office/powerpoint/2010/main" val="2174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3009-F00A-622D-D590-08F2AFDD72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1CC756E-ACA3-CA1A-7622-3F6FFCCA9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8B83D2-36FA-79F6-77DA-A27FA94C7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C6DED6-C6E6-CDAF-039B-E911E57964B6}"/>
              </a:ext>
            </a:extLst>
          </p:cNvPr>
          <p:cNvSpPr>
            <a:spLocks noGrp="1"/>
          </p:cNvSpPr>
          <p:nvPr>
            <p:ph type="dt" sz="half" idx="10"/>
          </p:nvPr>
        </p:nvSpPr>
        <p:spPr/>
        <p:txBody>
          <a:bodyPr/>
          <a:lstStyle/>
          <a:p>
            <a:fld id="{2621340F-E375-6A4D-AA29-06457C21EFC5}" type="datetimeFigureOut">
              <a:rPr lang="en-GB" smtClean="0"/>
              <a:t>17/02/2025</a:t>
            </a:fld>
            <a:endParaRPr lang="en-GB"/>
          </a:p>
        </p:txBody>
      </p:sp>
      <p:sp>
        <p:nvSpPr>
          <p:cNvPr id="6" name="Footer Placeholder 5">
            <a:extLst>
              <a:ext uri="{FF2B5EF4-FFF2-40B4-BE49-F238E27FC236}">
                <a16:creationId xmlns:a16="http://schemas.microsoft.com/office/drawing/2014/main" id="{3926D1C2-E270-2A8D-F997-02D5C456D2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3A2CD3-1578-8126-EFBD-BA5F39D8D1C5}"/>
              </a:ext>
            </a:extLst>
          </p:cNvPr>
          <p:cNvSpPr>
            <a:spLocks noGrp="1"/>
          </p:cNvSpPr>
          <p:nvPr>
            <p:ph type="sldNum" sz="quarter" idx="12"/>
          </p:nvPr>
        </p:nvSpPr>
        <p:spPr/>
        <p:txBody>
          <a:bodyPr/>
          <a:lstStyle/>
          <a:p>
            <a:fld id="{14627A4E-C889-B142-B834-E6031C40BDA4}" type="slidenum">
              <a:rPr lang="en-GB" smtClean="0"/>
              <a:t>‹#›</a:t>
            </a:fld>
            <a:endParaRPr lang="en-GB"/>
          </a:p>
        </p:txBody>
      </p:sp>
    </p:spTree>
    <p:extLst>
      <p:ext uri="{BB962C8B-B14F-4D97-AF65-F5344CB8AC3E}">
        <p14:creationId xmlns:p14="http://schemas.microsoft.com/office/powerpoint/2010/main" val="182725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25C20C-F842-42AE-57BA-5C2F9D412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3533E0D-BEC8-9519-BBBE-177B4B70F1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EEF369A-502D-C7AE-A1E5-B86FFEB701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1340F-E375-6A4D-AA29-06457C21EFC5}" type="datetimeFigureOut">
              <a:rPr lang="en-GB" smtClean="0"/>
              <a:t>17/02/2025</a:t>
            </a:fld>
            <a:endParaRPr lang="en-GB"/>
          </a:p>
        </p:txBody>
      </p:sp>
      <p:sp>
        <p:nvSpPr>
          <p:cNvPr id="5" name="Footer Placeholder 4">
            <a:extLst>
              <a:ext uri="{FF2B5EF4-FFF2-40B4-BE49-F238E27FC236}">
                <a16:creationId xmlns:a16="http://schemas.microsoft.com/office/drawing/2014/main" id="{0C38EDCA-72E5-47E2-A7ED-3B6AD84700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A71CDD-0656-EB2B-D3B4-8084B0685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27A4E-C889-B142-B834-E6031C40BDA4}" type="slidenum">
              <a:rPr lang="en-GB" smtClean="0"/>
              <a:t>‹#›</a:t>
            </a:fld>
            <a:endParaRPr lang="en-GB"/>
          </a:p>
        </p:txBody>
      </p:sp>
    </p:spTree>
    <p:extLst>
      <p:ext uri="{BB962C8B-B14F-4D97-AF65-F5344CB8AC3E}">
        <p14:creationId xmlns:p14="http://schemas.microsoft.com/office/powerpoint/2010/main" val="1423876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a:t>How to Keep a Good Lab Notebook</a:t>
            </a:r>
          </a:p>
        </p:txBody>
      </p:sp>
      <p:pic>
        <p:nvPicPr>
          <p:cNvPr id="1026" name="Picture 2" descr="Consider the Lab Notebook – Harvard AIDS Initiative">
            <a:extLst>
              <a:ext uri="{FF2B5EF4-FFF2-40B4-BE49-F238E27FC236}">
                <a16:creationId xmlns:a16="http://schemas.microsoft.com/office/drawing/2014/main" id="{A13C39CC-2CDF-F913-6554-3ED78CD586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0" t="1341" r="57930" b="365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862A948-51D5-2B4E-BD67-BAB427420DFE}" type="slidenum">
              <a:rPr lang="en-US" smtClean="0">
                <a:solidFill>
                  <a:prstClr val="black">
                    <a:tint val="75000"/>
                  </a:prstClr>
                </a:solidFill>
                <a:latin typeface="Calibri" panose="020F0502020204030204"/>
              </a:rPr>
              <a:pPr>
                <a:spcAft>
                  <a:spcPts val="600"/>
                </a:spcAft>
                <a:defRPr/>
              </a:pPr>
              <a:t>1</a:t>
            </a:fld>
            <a:endParaRPr lang="en-US">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3EDFC14E-FC44-4620-8C4A-D46328501934}"/>
              </a:ext>
            </a:extLst>
          </p:cNvPr>
          <p:cNvSpPr txBox="1"/>
          <p:nvPr/>
        </p:nvSpPr>
        <p:spPr>
          <a:xfrm>
            <a:off x="4274516" y="6208776"/>
            <a:ext cx="4997907" cy="646331"/>
          </a:xfrm>
          <a:prstGeom prst="rect">
            <a:avLst/>
          </a:prstGeom>
          <a:noFill/>
        </p:spPr>
        <p:txBody>
          <a:bodyPr wrap="none" rtlCol="0">
            <a:spAutoFit/>
          </a:bodyPr>
          <a:lstStyle/>
          <a:p>
            <a:r>
              <a:rPr lang="en-GB" b="0" i="1" u="none" strike="noStrike" dirty="0">
                <a:solidFill>
                  <a:srgbClr val="727272"/>
                </a:solidFill>
                <a:effectLst/>
                <a:latin typeface="Arial" panose="020B0604020202020204" pitchFamily="34" charset="0"/>
              </a:rPr>
              <a:t>The 1876 notebook of Alexander Graham Bell, </a:t>
            </a:r>
          </a:p>
          <a:p>
            <a:r>
              <a:rPr lang="en-GB" b="0" i="1" u="none" strike="noStrike" dirty="0">
                <a:solidFill>
                  <a:srgbClr val="727272"/>
                </a:solidFill>
                <a:effectLst/>
                <a:latin typeface="Arial" panose="020B0604020202020204" pitchFamily="34" charset="0"/>
              </a:rPr>
              <a:t>who patented the first practical telephone.</a:t>
            </a:r>
            <a:endParaRPr lang="en-GB" dirty="0"/>
          </a:p>
        </p:txBody>
      </p:sp>
      <p:sp>
        <p:nvSpPr>
          <p:cNvPr id="4" name="Text Placeholder 3">
            <a:extLst>
              <a:ext uri="{FF2B5EF4-FFF2-40B4-BE49-F238E27FC236}">
                <a16:creationId xmlns:a16="http://schemas.microsoft.com/office/drawing/2014/main" id="{D0FCC2AC-665E-6EAF-941C-ED0EFB12F0A7}"/>
              </a:ext>
            </a:extLst>
          </p:cNvPr>
          <p:cNvSpPr>
            <a:spLocks noGrp="1"/>
          </p:cNvSpPr>
          <p:nvPr>
            <p:ph type="body" idx="1"/>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Example: Complete Experiment</a:t>
            </a:r>
            <a:endParaRPr lang="en-US" sz="3600" kern="1200">
              <a:solidFill>
                <a:srgbClr val="FFFFFF"/>
              </a:solidFill>
              <a:latin typeface="+mj-lt"/>
              <a:ea typeface="+mj-ea"/>
              <a:cs typeface="+mj-cs"/>
            </a:endParaRPr>
          </a:p>
        </p:txBody>
      </p:sp>
      <p:pic>
        <p:nvPicPr>
          <p:cNvPr id="6146" name="Picture 2"/>
          <p:cNvPicPr>
            <a:picLocks noChangeAspect="1" noChangeArrowheads="1"/>
          </p:cNvPicPr>
          <p:nvPr/>
        </p:nvPicPr>
        <p:blipFill>
          <a:blip r:embed="rId2"/>
          <a:stretch>
            <a:fillRect/>
          </a:stretch>
        </p:blipFill>
        <p:spPr bwMode="auto">
          <a:xfrm>
            <a:off x="4857476" y="63873"/>
            <a:ext cx="6691057" cy="6657601"/>
          </a:xfrm>
          <a:prstGeom prst="rect">
            <a:avLst/>
          </a:prstGeom>
          <a:noFill/>
        </p:spPr>
      </p:pic>
      <p:sp>
        <p:nvSpPr>
          <p:cNvPr id="5" name="Slide Number Placeholder 4"/>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D862A948-51D5-2B4E-BD67-BAB427420DFE}" type="slidenum">
              <a:rPr lang="en-US">
                <a:solidFill>
                  <a:schemeClr val="tx1">
                    <a:alpha val="80000"/>
                  </a:schemeClr>
                </a:solidFill>
              </a:rPr>
              <a:pPr>
                <a:spcAft>
                  <a:spcPts val="600"/>
                </a:spcAft>
              </a:pPr>
              <a:t>10</a:t>
            </a:fld>
            <a:endParaRPr lang="en-US">
              <a:solidFill>
                <a:schemeClr val="tx1">
                  <a:alpha val="8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Example: Complete Experiment</a:t>
            </a:r>
            <a:endParaRPr lang="en-US" sz="3600" kern="1200">
              <a:solidFill>
                <a:srgbClr val="FFFFFF"/>
              </a:solidFill>
              <a:latin typeface="+mj-lt"/>
              <a:ea typeface="+mj-ea"/>
              <a:cs typeface="+mj-cs"/>
            </a:endParaRPr>
          </a:p>
        </p:txBody>
      </p:sp>
      <p:sp>
        <p:nvSpPr>
          <p:cNvPr id="5" name="Slide Number Placeholder 4"/>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D862A948-51D5-2B4E-BD67-BAB427420DFE}" type="slidenum">
              <a:rPr lang="en-US">
                <a:solidFill>
                  <a:schemeClr val="tx1">
                    <a:alpha val="80000"/>
                  </a:schemeClr>
                </a:solidFill>
              </a:rPr>
              <a:pPr>
                <a:spcAft>
                  <a:spcPts val="600"/>
                </a:spcAft>
              </a:pPr>
              <a:t>11</a:t>
            </a:fld>
            <a:endParaRPr lang="en-US">
              <a:solidFill>
                <a:schemeClr val="tx1">
                  <a:alpha val="80000"/>
                </a:schemeClr>
              </a:solidFill>
            </a:endParaRPr>
          </a:p>
        </p:txBody>
      </p:sp>
      <p:pic>
        <p:nvPicPr>
          <p:cNvPr id="4" name="Picture 2">
            <a:extLst>
              <a:ext uri="{FF2B5EF4-FFF2-40B4-BE49-F238E27FC236}">
                <a16:creationId xmlns:a16="http://schemas.microsoft.com/office/drawing/2014/main" id="{464ADE5A-1516-253F-CD19-D06F8058DE16}"/>
              </a:ext>
            </a:extLst>
          </p:cNvPr>
          <p:cNvPicPr>
            <a:picLocks noChangeAspect="1" noChangeArrowheads="1"/>
          </p:cNvPicPr>
          <p:nvPr/>
        </p:nvPicPr>
        <p:blipFill>
          <a:blip r:embed="rId2"/>
          <a:srcRect/>
          <a:stretch>
            <a:fillRect/>
          </a:stretch>
        </p:blipFill>
        <p:spPr bwMode="auto">
          <a:xfrm>
            <a:off x="6709719" y="-1"/>
            <a:ext cx="5482281" cy="6803013"/>
          </a:xfrm>
          <a:prstGeom prst="rect">
            <a:avLst/>
          </a:prstGeom>
          <a:noFill/>
          <a:ln w="9525">
            <a:noFill/>
            <a:miter lim="800000"/>
            <a:headEnd/>
            <a:tailEnd/>
          </a:ln>
        </p:spPr>
      </p:pic>
    </p:spTree>
    <p:extLst>
      <p:ext uri="{BB962C8B-B14F-4D97-AF65-F5344CB8AC3E}">
        <p14:creationId xmlns:p14="http://schemas.microsoft.com/office/powerpoint/2010/main" val="100450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62A948-51D5-2B4E-BD67-BAB427420DFE}" type="slidenum">
              <a:rPr lang="en-US" smtClean="0"/>
              <a:pPr/>
              <a:t>12</a:t>
            </a:fld>
            <a:endParaRPr lang="en-US"/>
          </a:p>
        </p:txBody>
      </p:sp>
      <p:pic>
        <p:nvPicPr>
          <p:cNvPr id="8194" name="Picture 2"/>
          <p:cNvPicPr>
            <a:picLocks noChangeAspect="1" noChangeArrowheads="1"/>
          </p:cNvPicPr>
          <p:nvPr/>
        </p:nvPicPr>
        <p:blipFill>
          <a:blip r:embed="rId2"/>
          <a:srcRect/>
          <a:stretch>
            <a:fillRect/>
          </a:stretch>
        </p:blipFill>
        <p:spPr bwMode="auto">
          <a:xfrm>
            <a:off x="1099752" y="150829"/>
            <a:ext cx="11092248" cy="6542892"/>
          </a:xfrm>
          <a:prstGeom prst="rect">
            <a:avLst/>
          </a:prstGeom>
          <a:noFill/>
          <a:ln w="9525">
            <a:noFill/>
            <a:miter lim="800000"/>
            <a:headEnd/>
            <a:tailEnd/>
          </a:ln>
        </p:spPr>
      </p:pic>
      <p:sp>
        <p:nvSpPr>
          <p:cNvPr id="4" name="Title 3">
            <a:extLst>
              <a:ext uri="{FF2B5EF4-FFF2-40B4-BE49-F238E27FC236}">
                <a16:creationId xmlns:a16="http://schemas.microsoft.com/office/drawing/2014/main" id="{3FF34C4B-4DF1-B66B-3D10-299020963915}"/>
              </a:ext>
            </a:extLst>
          </p:cNvPr>
          <p:cNvSpPr>
            <a:spLocks noGrp="1"/>
          </p:cNvSpPr>
          <p:nvPr>
            <p:ph type="title"/>
          </p:nvPr>
        </p:nvSpPr>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pPr marL="0" indent="0">
              <a:buNone/>
            </a:pPr>
            <a:r>
              <a:rPr lang="en-US" sz="5400" dirty="0"/>
              <a:t>Key points in this example:</a:t>
            </a:r>
          </a:p>
        </p:txBody>
      </p:sp>
      <p:pic>
        <p:nvPicPr>
          <p:cNvPr id="7" name="Picture 6">
            <a:extLst>
              <a:ext uri="{FF2B5EF4-FFF2-40B4-BE49-F238E27FC236}">
                <a16:creationId xmlns:a16="http://schemas.microsoft.com/office/drawing/2014/main" id="{8E37F2E8-A166-C819-44CD-406B609D2AC0}"/>
              </a:ext>
            </a:extLst>
          </p:cNvPr>
          <p:cNvPicPr>
            <a:picLocks noChangeAspect="1"/>
          </p:cNvPicPr>
          <p:nvPr/>
        </p:nvPicPr>
        <p:blipFill rotWithShape="1">
          <a:blip r:embed="rId2"/>
          <a:srcRect l="13695" r="4810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767328"/>
          </a:xfrm>
        </p:spPr>
        <p:txBody>
          <a:bodyPr>
            <a:normAutofit fontScale="92500" lnSpcReduction="10000"/>
          </a:bodyPr>
          <a:lstStyle/>
          <a:p>
            <a:pPr>
              <a:buNone/>
            </a:pPr>
            <a:r>
              <a:rPr lang="en-US" sz="2400" dirty="0"/>
              <a:t>1. Neat and legible handwriting</a:t>
            </a:r>
          </a:p>
          <a:p>
            <a:pPr>
              <a:buNone/>
            </a:pPr>
            <a:r>
              <a:rPr lang="en-US" sz="2400" dirty="0"/>
              <a:t>2. Experiment title and purpose clearly stated</a:t>
            </a:r>
          </a:p>
          <a:p>
            <a:pPr>
              <a:buNone/>
            </a:pPr>
            <a:r>
              <a:rPr lang="en-US" sz="2400" dirty="0"/>
              <a:t>3. Procedure described clearly and succinctly, including errors and the steps taken to correct</a:t>
            </a:r>
          </a:p>
          <a:p>
            <a:pPr>
              <a:buNone/>
            </a:pPr>
            <a:r>
              <a:rPr lang="en-US" sz="2400" dirty="0"/>
              <a:t>them</a:t>
            </a:r>
          </a:p>
          <a:p>
            <a:pPr>
              <a:buNone/>
            </a:pPr>
            <a:r>
              <a:rPr lang="en-US" sz="2400" dirty="0"/>
              <a:t>4. Computations performed neatly showing intermediate steps</a:t>
            </a:r>
          </a:p>
          <a:p>
            <a:pPr>
              <a:buNone/>
            </a:pPr>
            <a:r>
              <a:rPr lang="en-US" sz="2400" dirty="0"/>
              <a:t>5. Errors crossed out with a single line and explained</a:t>
            </a:r>
          </a:p>
          <a:p>
            <a:pPr>
              <a:buNone/>
            </a:pPr>
            <a:r>
              <a:rPr lang="en-US" sz="2400" dirty="0"/>
              <a:t>6. All pages dated at the top and signed by lab professor on the same</a:t>
            </a:r>
          </a:p>
        </p:txBody>
      </p:sp>
      <p:sp>
        <p:nvSpPr>
          <p:cNvPr id="5" name="Slide Number Placeholder 4"/>
          <p:cNvSpPr>
            <a:spLocks noGrp="1"/>
          </p:cNvSpPr>
          <p:nvPr>
            <p:ph type="sldNum" sz="quarter" idx="12"/>
          </p:nvPr>
        </p:nvSpPr>
        <p:spPr>
          <a:xfrm>
            <a:off x="10052978" y="6356350"/>
            <a:ext cx="1300821" cy="365125"/>
          </a:xfrm>
        </p:spPr>
        <p:txBody>
          <a:bodyPr>
            <a:normAutofit/>
          </a:bodyPr>
          <a:lstStyle/>
          <a:p>
            <a:pPr>
              <a:spcAft>
                <a:spcPts val="600"/>
              </a:spcAft>
            </a:pPr>
            <a:fld id="{D862A948-51D5-2B4E-BD67-BAB427420DFE}" type="slidenum">
              <a:rPr lang="en-US" smtClean="0"/>
              <a:pPr>
                <a:spcAft>
                  <a:spcPts val="600"/>
                </a:spcAft>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AFFF6-8755-B2F4-928E-E4FE8D60890A}"/>
              </a:ext>
            </a:extLst>
          </p:cNvPr>
          <p:cNvSpPr>
            <a:spLocks noGrp="1"/>
          </p:cNvSpPr>
          <p:nvPr>
            <p:ph type="title"/>
          </p:nvPr>
        </p:nvSpPr>
        <p:spPr>
          <a:xfrm>
            <a:off x="640080" y="325369"/>
            <a:ext cx="4368602" cy="1956841"/>
          </a:xfrm>
        </p:spPr>
        <p:txBody>
          <a:bodyPr anchor="b">
            <a:normAutofit/>
          </a:bodyPr>
          <a:lstStyle/>
          <a:p>
            <a:r>
              <a:rPr lang="en-GB" sz="5400" dirty="0"/>
              <a:t>Electronic lab notebooks</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F27CFB-C930-0061-D261-BC37A5ACED6F}"/>
              </a:ext>
            </a:extLst>
          </p:cNvPr>
          <p:cNvSpPr>
            <a:spLocks noGrp="1"/>
          </p:cNvSpPr>
          <p:nvPr>
            <p:ph idx="1"/>
          </p:nvPr>
        </p:nvSpPr>
        <p:spPr>
          <a:xfrm>
            <a:off x="640080" y="2872899"/>
            <a:ext cx="4243589" cy="3320668"/>
          </a:xfrm>
        </p:spPr>
        <p:txBody>
          <a:bodyPr>
            <a:normAutofit/>
          </a:bodyPr>
          <a:lstStyle/>
          <a:p>
            <a:r>
              <a:rPr lang="en-GB" sz="2200" dirty="0"/>
              <a:t>Why OneNote, Word documents and pdfs are </a:t>
            </a:r>
            <a:r>
              <a:rPr lang="en-GB" sz="2200" u="sng" dirty="0"/>
              <a:t>NOT acceptable lab </a:t>
            </a:r>
            <a:r>
              <a:rPr lang="en-GB" sz="2200" dirty="0"/>
              <a:t>notebooks</a:t>
            </a:r>
          </a:p>
        </p:txBody>
      </p:sp>
      <p:pic>
        <p:nvPicPr>
          <p:cNvPr id="4" name="Picture 3">
            <a:extLst>
              <a:ext uri="{FF2B5EF4-FFF2-40B4-BE49-F238E27FC236}">
                <a16:creationId xmlns:a16="http://schemas.microsoft.com/office/drawing/2014/main" id="{A95C2EA2-FD4F-F83A-9765-7704DB77ADD6}"/>
              </a:ext>
            </a:extLst>
          </p:cNvPr>
          <p:cNvPicPr>
            <a:picLocks noChangeAspect="1"/>
          </p:cNvPicPr>
          <p:nvPr/>
        </p:nvPicPr>
        <p:blipFill>
          <a:blip r:embed="rId2"/>
          <a:srcRect l="21045" r="1200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65065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CD860-1816-F31B-816F-8EAA3EB87D94}"/>
              </a:ext>
            </a:extLst>
          </p:cNvPr>
          <p:cNvSpPr>
            <a:spLocks noGrp="1"/>
          </p:cNvSpPr>
          <p:nvPr>
            <p:ph type="title"/>
          </p:nvPr>
        </p:nvSpPr>
        <p:spPr>
          <a:xfrm>
            <a:off x="4163063" y="94499"/>
            <a:ext cx="6205150" cy="1325563"/>
          </a:xfrm>
          <a:solidFill>
            <a:srgbClr val="7030A0"/>
          </a:solidFill>
        </p:spPr>
        <p:txBody>
          <a:bodyPr/>
          <a:lstStyle/>
          <a:p>
            <a:r>
              <a:rPr lang="en-GB" dirty="0">
                <a:solidFill>
                  <a:schemeClr val="bg1"/>
                </a:solidFill>
              </a:rPr>
              <a:t>Why is OneNote not a good lab notebook</a:t>
            </a:r>
          </a:p>
        </p:txBody>
      </p:sp>
      <p:sp>
        <p:nvSpPr>
          <p:cNvPr id="3" name="Content Placeholder 2">
            <a:extLst>
              <a:ext uri="{FF2B5EF4-FFF2-40B4-BE49-F238E27FC236}">
                <a16:creationId xmlns:a16="http://schemas.microsoft.com/office/drawing/2014/main" id="{316C6764-FEC4-CA86-FD75-0CF9F207463F}"/>
              </a:ext>
            </a:extLst>
          </p:cNvPr>
          <p:cNvSpPr>
            <a:spLocks noGrp="1"/>
          </p:cNvSpPr>
          <p:nvPr>
            <p:ph idx="1"/>
          </p:nvPr>
        </p:nvSpPr>
        <p:spPr>
          <a:xfrm>
            <a:off x="4076987" y="1573810"/>
            <a:ext cx="7878965" cy="5284190"/>
          </a:xfrm>
        </p:spPr>
        <p:txBody>
          <a:bodyPr>
            <a:normAutofit fontScale="92500"/>
          </a:bodyPr>
          <a:lstStyle/>
          <a:p>
            <a:pPr marL="514350" indent="-514350" algn="l">
              <a:buFont typeface="+mj-lt"/>
              <a:buAutoNum type="arabicPeriod"/>
            </a:pPr>
            <a:r>
              <a:rPr lang="en-GB" sz="1200" b="1" i="0" u="none" strike="noStrike" dirty="0">
                <a:solidFill>
                  <a:srgbClr val="000000"/>
                </a:solidFill>
                <a:effectLst/>
              </a:rPr>
              <a:t>Lack of Compliance with Good Laboratory Practices (GLP) and Regulations</a:t>
            </a:r>
          </a:p>
          <a:p>
            <a:pPr lvl="1"/>
            <a:r>
              <a:rPr lang="en-GB" sz="1100" b="0" i="0" u="none" strike="noStrike" dirty="0">
                <a:solidFill>
                  <a:srgbClr val="000000"/>
                </a:solidFill>
                <a:effectLst/>
              </a:rPr>
              <a:t>Many research institutions require lab notebooks to comply with regulations like </a:t>
            </a:r>
            <a:r>
              <a:rPr lang="en-GB" sz="1100" b="1" i="0" u="none" strike="noStrike" dirty="0">
                <a:solidFill>
                  <a:srgbClr val="000000"/>
                </a:solidFill>
                <a:effectLst/>
              </a:rPr>
              <a:t>FDA 21 CFR Part 11</a:t>
            </a:r>
            <a:r>
              <a:rPr lang="en-GB" sz="1100" b="0" i="0" u="none" strike="noStrike" dirty="0">
                <a:solidFill>
                  <a:srgbClr val="000000"/>
                </a:solidFill>
                <a:effectLst/>
              </a:rPr>
              <a:t> (for electronic records) or </a:t>
            </a:r>
            <a:r>
              <a:rPr lang="en-GB" sz="1100" b="1" i="0" u="none" strike="noStrike" dirty="0">
                <a:solidFill>
                  <a:srgbClr val="000000"/>
                </a:solidFill>
                <a:effectLst/>
              </a:rPr>
              <a:t>GLP standards</a:t>
            </a:r>
            <a:r>
              <a:rPr lang="en-GB" sz="1100" b="0" i="0" u="none" strike="noStrike" dirty="0">
                <a:solidFill>
                  <a:srgbClr val="000000"/>
                </a:solidFill>
                <a:effectLst/>
              </a:rPr>
              <a:t>.</a:t>
            </a:r>
          </a:p>
          <a:p>
            <a:pPr lvl="1"/>
            <a:r>
              <a:rPr lang="en-GB" sz="1100" b="0" i="0" u="none" strike="noStrike" dirty="0">
                <a:solidFill>
                  <a:srgbClr val="000000"/>
                </a:solidFill>
                <a:effectLst/>
              </a:rPr>
              <a:t>OneNote lacks built-in compliance features like </a:t>
            </a:r>
            <a:r>
              <a:rPr lang="en-GB" sz="1100" b="1" i="0" u="none" strike="noStrike" dirty="0">
                <a:solidFill>
                  <a:srgbClr val="000000"/>
                </a:solidFill>
                <a:effectLst/>
              </a:rPr>
              <a:t>timestamped, unalterable records</a:t>
            </a:r>
            <a:r>
              <a:rPr lang="en-GB" sz="1100" b="0" i="0" u="none" strike="noStrike" dirty="0">
                <a:solidFill>
                  <a:srgbClr val="000000"/>
                </a:solidFill>
                <a:effectLst/>
              </a:rPr>
              <a:t> or </a:t>
            </a:r>
            <a:r>
              <a:rPr lang="en-GB" sz="1100" b="1" i="0" u="none" strike="noStrike" dirty="0">
                <a:solidFill>
                  <a:srgbClr val="000000"/>
                </a:solidFill>
                <a:effectLst/>
              </a:rPr>
              <a:t>audit trails</a:t>
            </a:r>
            <a:r>
              <a:rPr lang="en-GB" sz="1100" b="0" i="0" u="none" strike="noStrike" dirty="0">
                <a:solidFill>
                  <a:srgbClr val="000000"/>
                </a:solidFill>
                <a:effectLst/>
              </a:rPr>
              <a:t>, making it unsuitable for legally defensible data management.</a:t>
            </a:r>
          </a:p>
          <a:p>
            <a:pPr marL="514350" indent="-514350" algn="l">
              <a:buFont typeface="+mj-lt"/>
              <a:buAutoNum type="arabicPeriod"/>
            </a:pPr>
            <a:r>
              <a:rPr lang="en-GB" sz="1200" b="1" i="0" u="none" strike="noStrike" dirty="0">
                <a:solidFill>
                  <a:srgbClr val="000000"/>
                </a:solidFill>
                <a:effectLst/>
              </a:rPr>
              <a:t>Inability to Properly Track Changes and Maintain Data Integrity</a:t>
            </a:r>
          </a:p>
          <a:p>
            <a:pPr lvl="1"/>
            <a:r>
              <a:rPr lang="en-GB" sz="1100" b="0" i="0" u="none" strike="noStrike" dirty="0">
                <a:solidFill>
                  <a:srgbClr val="000000"/>
                </a:solidFill>
                <a:effectLst/>
              </a:rPr>
              <a:t>A good lab notebook must ensure that </a:t>
            </a:r>
            <a:r>
              <a:rPr lang="en-GB" sz="1100" b="1" i="0" u="none" strike="noStrike" dirty="0">
                <a:solidFill>
                  <a:srgbClr val="000000"/>
                </a:solidFill>
                <a:effectLst/>
              </a:rPr>
              <a:t>data cannot be deleted or modified without tracking</a:t>
            </a:r>
            <a:r>
              <a:rPr lang="en-GB" sz="1100" b="0" i="0" u="none" strike="noStrike" dirty="0">
                <a:solidFill>
                  <a:srgbClr val="000000"/>
                </a:solidFill>
                <a:effectLst/>
              </a:rPr>
              <a:t>.</a:t>
            </a:r>
          </a:p>
          <a:p>
            <a:pPr lvl="1"/>
            <a:r>
              <a:rPr lang="en-GB" sz="1100" b="0" i="0" u="none" strike="noStrike" dirty="0">
                <a:solidFill>
                  <a:srgbClr val="000000"/>
                </a:solidFill>
                <a:effectLst/>
              </a:rPr>
              <a:t>OneNote allows users to edit, move, or delete content without an </a:t>
            </a:r>
            <a:r>
              <a:rPr lang="en-GB" sz="1100" b="1" i="0" u="none" strike="noStrike" dirty="0">
                <a:solidFill>
                  <a:srgbClr val="000000"/>
                </a:solidFill>
                <a:effectLst/>
              </a:rPr>
              <a:t>unalterable audit trail</a:t>
            </a:r>
            <a:r>
              <a:rPr lang="en-GB" sz="1100" b="0" i="0" u="none" strike="noStrike" dirty="0">
                <a:solidFill>
                  <a:srgbClr val="000000"/>
                </a:solidFill>
                <a:effectLst/>
              </a:rPr>
              <a:t>, which could compromise data integrity.</a:t>
            </a:r>
          </a:p>
          <a:p>
            <a:pPr marL="514350" indent="-514350" algn="l">
              <a:buFont typeface="+mj-lt"/>
              <a:buAutoNum type="arabicPeriod"/>
            </a:pPr>
            <a:r>
              <a:rPr lang="en-GB" sz="1200" b="1" i="0" u="none" strike="noStrike" dirty="0">
                <a:solidFill>
                  <a:srgbClr val="000000"/>
                </a:solidFill>
                <a:effectLst/>
              </a:rPr>
              <a:t>Lack of Secure Electronic Signatures</a:t>
            </a:r>
          </a:p>
          <a:p>
            <a:pPr lvl="1"/>
            <a:r>
              <a:rPr lang="en-GB" sz="1100" b="0" i="0" u="none" strike="noStrike" dirty="0">
                <a:solidFill>
                  <a:srgbClr val="000000"/>
                </a:solidFill>
                <a:effectLst/>
              </a:rPr>
              <a:t>Proper electronic lab notebooks (ELNs) require </a:t>
            </a:r>
            <a:r>
              <a:rPr lang="en-GB" sz="1100" b="1" i="0" u="none" strike="noStrike" dirty="0">
                <a:solidFill>
                  <a:srgbClr val="000000"/>
                </a:solidFill>
                <a:effectLst/>
              </a:rPr>
              <a:t>secure, legally binding electronic signatures</a:t>
            </a:r>
            <a:r>
              <a:rPr lang="en-GB" sz="1100" b="0" i="0" u="none" strike="noStrike" dirty="0">
                <a:solidFill>
                  <a:srgbClr val="000000"/>
                </a:solidFill>
                <a:effectLst/>
              </a:rPr>
              <a:t> to verify and authenticate entries.</a:t>
            </a:r>
          </a:p>
          <a:p>
            <a:pPr lvl="1"/>
            <a:r>
              <a:rPr lang="en-GB" sz="1100" b="0" i="0" u="none" strike="noStrike" dirty="0">
                <a:solidFill>
                  <a:srgbClr val="000000"/>
                </a:solidFill>
                <a:effectLst/>
              </a:rPr>
              <a:t>OneNote does not provide a </a:t>
            </a:r>
            <a:r>
              <a:rPr lang="en-GB" sz="1100" b="1" i="0" u="none" strike="noStrike" dirty="0">
                <a:solidFill>
                  <a:srgbClr val="000000"/>
                </a:solidFill>
                <a:effectLst/>
              </a:rPr>
              <a:t>certified signing mechanism</a:t>
            </a:r>
            <a:r>
              <a:rPr lang="en-GB" sz="1100" b="0" i="0" u="none" strike="noStrike" dirty="0">
                <a:solidFill>
                  <a:srgbClr val="000000"/>
                </a:solidFill>
                <a:effectLst/>
              </a:rPr>
              <a:t> that meets legal or regulatory requirements.</a:t>
            </a:r>
          </a:p>
          <a:p>
            <a:pPr marL="514350" indent="-514350" algn="l">
              <a:buFont typeface="+mj-lt"/>
              <a:buAutoNum type="arabicPeriod"/>
            </a:pPr>
            <a:r>
              <a:rPr lang="en-GB" sz="1200" b="1" i="0" u="none" strike="noStrike" dirty="0">
                <a:solidFill>
                  <a:srgbClr val="000000"/>
                </a:solidFill>
                <a:effectLst/>
              </a:rPr>
              <a:t>Poor Version Control and Backup for Scientific Integrity</a:t>
            </a:r>
          </a:p>
          <a:p>
            <a:pPr lvl="1"/>
            <a:r>
              <a:rPr lang="en-GB" sz="1100" b="0" i="0" u="none" strike="noStrike" dirty="0">
                <a:solidFill>
                  <a:srgbClr val="000000"/>
                </a:solidFill>
                <a:effectLst/>
              </a:rPr>
              <a:t>Scientific work requires </a:t>
            </a:r>
            <a:r>
              <a:rPr lang="en-GB" sz="1100" b="1" i="0" u="none" strike="noStrike" dirty="0">
                <a:solidFill>
                  <a:srgbClr val="000000"/>
                </a:solidFill>
                <a:effectLst/>
              </a:rPr>
              <a:t>permanent records</a:t>
            </a:r>
            <a:r>
              <a:rPr lang="en-GB" sz="1100" b="0" i="0" u="none" strike="noStrike" dirty="0">
                <a:solidFill>
                  <a:srgbClr val="000000"/>
                </a:solidFill>
                <a:effectLst/>
              </a:rPr>
              <a:t> with proper version control.</a:t>
            </a:r>
          </a:p>
          <a:p>
            <a:pPr lvl="1"/>
            <a:r>
              <a:rPr lang="en-GB" sz="1100" b="0" i="0" u="none" strike="noStrike" dirty="0">
                <a:solidFill>
                  <a:srgbClr val="000000"/>
                </a:solidFill>
                <a:effectLst/>
              </a:rPr>
              <a:t>OneNote lacks robust </a:t>
            </a:r>
            <a:r>
              <a:rPr lang="en-GB" sz="1100" b="1" i="0" u="none" strike="noStrike" dirty="0">
                <a:solidFill>
                  <a:srgbClr val="000000"/>
                </a:solidFill>
                <a:effectLst/>
              </a:rPr>
              <a:t>versioning and controlled backups</a:t>
            </a:r>
            <a:r>
              <a:rPr lang="en-GB" sz="1100" b="0" i="0" u="none" strike="noStrike" dirty="0">
                <a:solidFill>
                  <a:srgbClr val="000000"/>
                </a:solidFill>
                <a:effectLst/>
              </a:rPr>
              <a:t>, meaning accidental or intentional deletions may not be recoverable in a traceable way.</a:t>
            </a:r>
          </a:p>
          <a:p>
            <a:pPr marL="514350" indent="-514350" algn="l">
              <a:buFont typeface="+mj-lt"/>
              <a:buAutoNum type="arabicPeriod"/>
            </a:pPr>
            <a:r>
              <a:rPr lang="en-GB" sz="1200" b="1" i="0" u="none" strike="noStrike" dirty="0">
                <a:solidFill>
                  <a:srgbClr val="000000"/>
                </a:solidFill>
                <a:effectLst/>
              </a:rPr>
              <a:t>Not Designed for Experimental Data Management</a:t>
            </a:r>
          </a:p>
          <a:p>
            <a:pPr marL="514350" indent="-514350" algn="l">
              <a:buFont typeface="+mj-lt"/>
              <a:buAutoNum type="arabicPeriod"/>
            </a:pPr>
            <a:r>
              <a:rPr lang="en-GB" sz="1200" b="0" i="0" u="none" strike="noStrike" dirty="0">
                <a:solidFill>
                  <a:srgbClr val="000000"/>
                </a:solidFill>
                <a:effectLst/>
              </a:rPr>
              <a:t>OneNote is a general </a:t>
            </a:r>
            <a:r>
              <a:rPr lang="en-GB" sz="1200" b="1" i="0" u="none" strike="noStrike" dirty="0">
                <a:solidFill>
                  <a:srgbClr val="000000"/>
                </a:solidFill>
                <a:effectLst/>
              </a:rPr>
              <a:t>note-taking app</a:t>
            </a:r>
            <a:r>
              <a:rPr lang="en-GB" sz="1200" b="0" i="0" u="none" strike="noStrike" dirty="0">
                <a:solidFill>
                  <a:srgbClr val="000000"/>
                </a:solidFill>
                <a:effectLst/>
              </a:rPr>
              <a:t>, not designed to handle:</a:t>
            </a:r>
          </a:p>
          <a:p>
            <a:pPr lvl="1"/>
            <a:r>
              <a:rPr lang="en-GB" sz="1100" b="0" i="0" u="none" strike="noStrike" dirty="0">
                <a:solidFill>
                  <a:srgbClr val="000000"/>
                </a:solidFill>
                <a:effectLst/>
              </a:rPr>
              <a:t>Structured scientific data entry</a:t>
            </a:r>
          </a:p>
          <a:p>
            <a:pPr lvl="1"/>
            <a:r>
              <a:rPr lang="en-GB" sz="1100" b="1" i="0" u="none" strike="noStrike" dirty="0">
                <a:solidFill>
                  <a:srgbClr val="000000"/>
                </a:solidFill>
                <a:effectLst/>
              </a:rPr>
              <a:t>Integration with lab instruments</a:t>
            </a:r>
            <a:endParaRPr lang="en-GB" sz="1100" b="0" i="0" u="none" strike="noStrike" dirty="0">
              <a:solidFill>
                <a:srgbClr val="000000"/>
              </a:solidFill>
              <a:effectLst/>
            </a:endParaRPr>
          </a:p>
          <a:p>
            <a:pPr lvl="1"/>
            <a:r>
              <a:rPr lang="en-GB" sz="1100" b="1" i="0" u="none" strike="noStrike" dirty="0">
                <a:solidFill>
                  <a:srgbClr val="000000"/>
                </a:solidFill>
                <a:effectLst/>
              </a:rPr>
              <a:t>Metadata tagging</a:t>
            </a:r>
            <a:endParaRPr lang="en-GB" sz="1100" b="0" i="0" u="none" strike="noStrike" dirty="0">
              <a:solidFill>
                <a:srgbClr val="000000"/>
              </a:solidFill>
              <a:effectLst/>
            </a:endParaRPr>
          </a:p>
          <a:p>
            <a:pPr lvl="1"/>
            <a:r>
              <a:rPr lang="en-GB" sz="1100" b="1" i="0" u="none" strike="noStrike" dirty="0">
                <a:solidFill>
                  <a:srgbClr val="000000"/>
                </a:solidFill>
                <a:effectLst/>
              </a:rPr>
              <a:t>Sample tracking</a:t>
            </a:r>
            <a:endParaRPr lang="en-GB" sz="1100" b="0" i="0" u="none" strike="noStrike" dirty="0">
              <a:solidFill>
                <a:srgbClr val="000000"/>
              </a:solidFill>
              <a:effectLst/>
            </a:endParaRPr>
          </a:p>
          <a:p>
            <a:pPr marL="514350" indent="-514350" algn="l">
              <a:buFont typeface="+mj-lt"/>
              <a:buAutoNum type="arabicPeriod"/>
            </a:pPr>
            <a:r>
              <a:rPr lang="en-GB" sz="1200" b="1" i="0" u="none" strike="noStrike" dirty="0">
                <a:solidFill>
                  <a:srgbClr val="000000"/>
                </a:solidFill>
                <a:effectLst/>
              </a:rPr>
              <a:t>Security and Confidentiality Concerns</a:t>
            </a:r>
          </a:p>
          <a:p>
            <a:pPr lvl="1"/>
            <a:r>
              <a:rPr lang="en-GB" sz="1100" b="0" i="0" u="none" strike="noStrike" dirty="0">
                <a:solidFill>
                  <a:srgbClr val="000000"/>
                </a:solidFill>
                <a:effectLst/>
              </a:rPr>
              <a:t>Some research requires </a:t>
            </a:r>
            <a:r>
              <a:rPr lang="en-GB" sz="1100" b="1" i="0" u="none" strike="noStrike" dirty="0">
                <a:solidFill>
                  <a:srgbClr val="000000"/>
                </a:solidFill>
                <a:effectLst/>
              </a:rPr>
              <a:t>high-level security</a:t>
            </a:r>
            <a:r>
              <a:rPr lang="en-GB" sz="1100" b="0" i="0" u="none" strike="noStrike" dirty="0">
                <a:solidFill>
                  <a:srgbClr val="000000"/>
                </a:solidFill>
                <a:effectLst/>
              </a:rPr>
              <a:t> for intellectual property or sensitive data.</a:t>
            </a:r>
          </a:p>
          <a:p>
            <a:pPr lvl="1"/>
            <a:r>
              <a:rPr lang="en-GB" sz="1100" b="0" i="0" u="none" strike="noStrike" dirty="0">
                <a:solidFill>
                  <a:srgbClr val="000000"/>
                </a:solidFill>
                <a:effectLst/>
              </a:rPr>
              <a:t>OneNote </a:t>
            </a:r>
            <a:r>
              <a:rPr lang="en-GB" sz="1100" b="1" i="0" u="none" strike="noStrike" dirty="0">
                <a:solidFill>
                  <a:srgbClr val="000000"/>
                </a:solidFill>
                <a:effectLst/>
              </a:rPr>
              <a:t>stores data in the cloud</a:t>
            </a:r>
            <a:r>
              <a:rPr lang="en-GB" sz="1100" b="0" i="0" u="none" strike="noStrike" dirty="0">
                <a:solidFill>
                  <a:srgbClr val="000000"/>
                </a:solidFill>
                <a:effectLst/>
              </a:rPr>
              <a:t>, which may not comply with institutional or legal data security policies (e.g., HIPAA, GDPR).</a:t>
            </a:r>
          </a:p>
          <a:p>
            <a:endParaRPr lang="en-GB" sz="1000" dirty="0"/>
          </a:p>
        </p:txBody>
      </p:sp>
      <p:pic>
        <p:nvPicPr>
          <p:cNvPr id="1026" name="Picture 2" descr="OneNote Education - We could all use a little help from time to time. 😉 |  Facebook">
            <a:extLst>
              <a:ext uri="{FF2B5EF4-FFF2-40B4-BE49-F238E27FC236}">
                <a16:creationId xmlns:a16="http://schemas.microsoft.com/office/drawing/2014/main" id="{4CC50E82-E796-51AF-16E3-E68BAD8ED2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65" r="8551"/>
          <a:stretch/>
        </p:blipFill>
        <p:spPr bwMode="auto">
          <a:xfrm>
            <a:off x="96794" y="365125"/>
            <a:ext cx="3900501" cy="4846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61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D65C7AE-43E6-DEEF-21C6-94F69770B3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76" y="5344620"/>
            <a:ext cx="12202176" cy="1519355"/>
            <a:chOff x="-10176" y="5338644"/>
            <a:chExt cx="12202176" cy="1519355"/>
          </a:xfrm>
        </p:grpSpPr>
        <p:sp>
          <p:nvSpPr>
            <p:cNvPr id="15" name="Rectangle 14">
              <a:extLst>
                <a:ext uri="{FF2B5EF4-FFF2-40B4-BE49-F238E27FC236}">
                  <a16:creationId xmlns:a16="http://schemas.microsoft.com/office/drawing/2014/main" id="{D3E591D3-C82D-EFF2-C1B9-715BFB67E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5331238" y="-2767"/>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B61A17-DD52-DE54-2FDF-45CAF92D0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8226086" y="2885969"/>
              <a:ext cx="1507122" cy="6424706"/>
            </a:xfrm>
            <a:prstGeom prst="rect">
              <a:avLst/>
            </a:prstGeom>
            <a:gradFill>
              <a:gsLst>
                <a:gs pos="98739">
                  <a:schemeClr val="accent5">
                    <a:alpha val="70000"/>
                  </a:schemeClr>
                </a:gs>
                <a:gs pos="45000">
                  <a:schemeClr val="accent5">
                    <a:lumMod val="60000"/>
                    <a:lumOff val="40000"/>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9DC8DB2-298F-EDD7-9BCE-78101BCDC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3921534" y="1406934"/>
              <a:ext cx="1519355" cy="9382775"/>
            </a:xfrm>
            <a:prstGeom prst="rect">
              <a:avLst/>
            </a:prstGeom>
            <a:gradFill>
              <a:gsLst>
                <a:gs pos="29000">
                  <a:schemeClr val="accent5">
                    <a:lumMod val="60000"/>
                    <a:lumOff val="40000"/>
                    <a:alpha val="0"/>
                  </a:schemeClr>
                </a:gs>
                <a:gs pos="100000">
                  <a:schemeClr val="accent5">
                    <a:lumMod val="7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99C658E-EF55-CF10-4D4F-2DFC63966373}"/>
              </a:ext>
            </a:extLst>
          </p:cNvPr>
          <p:cNvSpPr>
            <a:spLocks noGrp="1"/>
          </p:cNvSpPr>
          <p:nvPr>
            <p:ph type="title"/>
          </p:nvPr>
        </p:nvSpPr>
        <p:spPr>
          <a:xfrm>
            <a:off x="838200" y="5595614"/>
            <a:ext cx="6784181" cy="913975"/>
          </a:xfrm>
        </p:spPr>
        <p:txBody>
          <a:bodyPr vert="horz" lIns="91440" tIns="45720" rIns="91440" bIns="45720" rtlCol="0" anchor="ctr">
            <a:normAutofit/>
          </a:bodyPr>
          <a:lstStyle/>
          <a:p>
            <a:r>
              <a:rPr lang="en-US" sz="3200" kern="1200">
                <a:solidFill>
                  <a:srgbClr val="FFFFFF"/>
                </a:solidFill>
                <a:latin typeface="+mj-lt"/>
                <a:ea typeface="+mj-ea"/>
                <a:cs typeface="+mj-cs"/>
              </a:rPr>
              <a:t>OpenBIS as an example for an ELN</a:t>
            </a:r>
          </a:p>
        </p:txBody>
      </p:sp>
      <p:pic>
        <p:nvPicPr>
          <p:cNvPr id="7" name="Picture 6" descr="A screenshot of a computer&#10;&#10;AI-generated content may be incorrect.">
            <a:extLst>
              <a:ext uri="{FF2B5EF4-FFF2-40B4-BE49-F238E27FC236}">
                <a16:creationId xmlns:a16="http://schemas.microsoft.com/office/drawing/2014/main" id="{2113D367-DAD9-CD43-CE16-EE7418E2D68F}"/>
              </a:ext>
            </a:extLst>
          </p:cNvPr>
          <p:cNvPicPr>
            <a:picLocks noChangeAspect="1"/>
          </p:cNvPicPr>
          <p:nvPr/>
        </p:nvPicPr>
        <p:blipFill>
          <a:blip r:embed="rId2"/>
          <a:srcRect l="10078"/>
          <a:stretch/>
        </p:blipFill>
        <p:spPr>
          <a:xfrm>
            <a:off x="8039307" y="0"/>
            <a:ext cx="4152112" cy="2666585"/>
          </a:xfrm>
          <a:prstGeom prst="rect">
            <a:avLst/>
          </a:prstGeom>
          <a:scene3d>
            <a:camera prst="orthographicFront"/>
            <a:lightRig rig="threePt" dir="t"/>
          </a:scene3d>
          <a:sp3d z="177800" extrusionH="120650" contourW="12700">
            <a:contourClr>
              <a:schemeClr val="tx1"/>
            </a:contourClr>
          </a:sp3d>
        </p:spPr>
      </p:pic>
      <p:pic>
        <p:nvPicPr>
          <p:cNvPr id="9" name="Picture 8" descr="A screenshot of a computer&#10;&#10;AI-generated content may be incorrect.">
            <a:extLst>
              <a:ext uri="{FF2B5EF4-FFF2-40B4-BE49-F238E27FC236}">
                <a16:creationId xmlns:a16="http://schemas.microsoft.com/office/drawing/2014/main" id="{A5AC2992-1337-CCFC-0F97-FCAD8EE4DEA4}"/>
              </a:ext>
            </a:extLst>
          </p:cNvPr>
          <p:cNvPicPr>
            <a:picLocks noChangeAspect="1"/>
          </p:cNvPicPr>
          <p:nvPr/>
        </p:nvPicPr>
        <p:blipFill>
          <a:blip r:embed="rId3"/>
          <a:srcRect r="16287" b="1"/>
          <a:stretch/>
        </p:blipFill>
        <p:spPr>
          <a:xfrm>
            <a:off x="0" y="3841"/>
            <a:ext cx="8039307" cy="5545921"/>
          </a:xfrm>
          <a:prstGeom prst="rect">
            <a:avLst/>
          </a:prstGeom>
          <a:scene3d>
            <a:camera prst="orthographicFront"/>
            <a:lightRig rig="threePt" dir="t"/>
          </a:scene3d>
          <a:sp3d z="177800" extrusionH="120650" contourW="12700">
            <a:contourClr>
              <a:schemeClr val="tx1"/>
            </a:contourClr>
          </a:sp3d>
        </p:spPr>
      </p:pic>
      <p:pic>
        <p:nvPicPr>
          <p:cNvPr id="5" name="Content Placeholder 4" descr="A screenshot of a computer&#10;&#10;AI-generated content may be incorrect.">
            <a:extLst>
              <a:ext uri="{FF2B5EF4-FFF2-40B4-BE49-F238E27FC236}">
                <a16:creationId xmlns:a16="http://schemas.microsoft.com/office/drawing/2014/main" id="{26187486-6B4A-9FD3-FDB5-5A64507AB3DE}"/>
              </a:ext>
            </a:extLst>
          </p:cNvPr>
          <p:cNvPicPr>
            <a:picLocks noGrp="1" noChangeAspect="1"/>
          </p:cNvPicPr>
          <p:nvPr>
            <p:ph idx="1"/>
          </p:nvPr>
        </p:nvPicPr>
        <p:blipFill>
          <a:blip r:embed="rId4"/>
          <a:srcRect l="13037" r="4" b="4"/>
          <a:stretch/>
        </p:blipFill>
        <p:spPr>
          <a:xfrm>
            <a:off x="8039307" y="2665430"/>
            <a:ext cx="4160258" cy="2870397"/>
          </a:xfrm>
          <a:prstGeom prst="rect">
            <a:avLst/>
          </a:prstGeom>
          <a:scene3d>
            <a:camera prst="orthographicFront"/>
            <a:lightRig rig="threePt" dir="t"/>
          </a:scene3d>
          <a:sp3d z="177800" extrusionH="120650" contourW="12700">
            <a:contourClr>
              <a:schemeClr val="tx1"/>
            </a:contourClr>
          </a:sp3d>
        </p:spPr>
      </p:pic>
    </p:spTree>
    <p:extLst>
      <p:ext uri="{BB962C8B-B14F-4D97-AF65-F5344CB8AC3E}">
        <p14:creationId xmlns:p14="http://schemas.microsoft.com/office/powerpoint/2010/main" val="2281199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3800" dirty="0"/>
              <a:t>Why is it Important to Keep a Good Laboratory Notebook?</a:t>
            </a:r>
          </a:p>
        </p:txBody>
      </p:sp>
      <p:pic>
        <p:nvPicPr>
          <p:cNvPr id="8" name="Picture 7" descr="Spiral open diary laid on blue wooden floor">
            <a:extLst>
              <a:ext uri="{FF2B5EF4-FFF2-40B4-BE49-F238E27FC236}">
                <a16:creationId xmlns:a16="http://schemas.microsoft.com/office/drawing/2014/main" id="{9566C69E-196B-7658-2061-60A2DF684D69}"/>
              </a:ext>
            </a:extLst>
          </p:cNvPr>
          <p:cNvPicPr>
            <a:picLocks noChangeAspect="1"/>
          </p:cNvPicPr>
          <p:nvPr/>
        </p:nvPicPr>
        <p:blipFill rotWithShape="1">
          <a:blip r:embed="rId2"/>
          <a:srcRect l="13243" r="4142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4969565" y="2706624"/>
            <a:ext cx="6579307" cy="4215782"/>
          </a:xfrm>
        </p:spPr>
        <p:txBody>
          <a:bodyPr>
            <a:normAutofit/>
          </a:bodyPr>
          <a:lstStyle/>
          <a:p>
            <a:r>
              <a:rPr lang="en-US" sz="1400" dirty="0"/>
              <a:t>Keeping a complete and accurate record of experimental methods and data is a </a:t>
            </a:r>
            <a:r>
              <a:rPr lang="en-US" sz="1400" b="1" dirty="0"/>
              <a:t>vital part of science and engineering</a:t>
            </a:r>
            <a:r>
              <a:rPr lang="en-US" sz="1400" dirty="0"/>
              <a:t>. Your laboratory notebook is a </a:t>
            </a:r>
            <a:r>
              <a:rPr lang="en-US" sz="1400" b="1" dirty="0"/>
              <a:t>permanent record of what you did and what you observed in the laboratory</a:t>
            </a:r>
            <a:r>
              <a:rPr lang="en-US" sz="1400" dirty="0"/>
              <a:t>. Learning to keep a good notebook now will establish good habits that will serve you throughout your career. Your notebook should be like </a:t>
            </a:r>
            <a:r>
              <a:rPr lang="en-US" sz="1400" b="1" dirty="0"/>
              <a:t>a diary,</a:t>
            </a:r>
            <a:r>
              <a:rPr lang="en-US" sz="1400" dirty="0"/>
              <a:t> recording what you do, and why you did it.</a:t>
            </a:r>
          </a:p>
          <a:p>
            <a:endParaRPr lang="en-US" sz="1400" dirty="0"/>
          </a:p>
          <a:p>
            <a:r>
              <a:rPr lang="en-US" sz="1400" dirty="0"/>
              <a:t>You should feel free to record your mistakes and difficulties performing the experiment - you will frequently learn more from these failures, and your attempts to correct them, than from an experiment that works perfectly the first time. It is extremely important that your notebook accurately record everything you did. A good test of your work is the following question: </a:t>
            </a:r>
            <a:r>
              <a:rPr lang="en-US" sz="1400" b="1" i="1" dirty="0"/>
              <a:t>could someone else, with an equivalent technical background to your own, use your notebook to repeat your work, and obtain the same results?</a:t>
            </a:r>
          </a:p>
          <a:p>
            <a:endParaRPr lang="en-US" sz="1400" dirty="0"/>
          </a:p>
          <a:p>
            <a:r>
              <a:rPr lang="en-US" sz="1400" dirty="0"/>
              <a:t>For that matter, </a:t>
            </a:r>
            <a:r>
              <a:rPr lang="en-US" sz="1400" b="1" dirty="0"/>
              <a:t>could you come back six months later, read your notes, and make sense of them? If you can answer yes to these two questions, you are keeping a good notebook.</a:t>
            </a:r>
            <a:endParaRPr lang="en-US" sz="1400" dirty="0"/>
          </a:p>
        </p:txBody>
      </p:sp>
      <p:sp>
        <p:nvSpPr>
          <p:cNvPr id="5" name="Slide Number Placeholder 4"/>
          <p:cNvSpPr>
            <a:spLocks noGrp="1"/>
          </p:cNvSpPr>
          <p:nvPr>
            <p:ph type="sldNum" sz="quarter" idx="12"/>
          </p:nvPr>
        </p:nvSpPr>
        <p:spPr>
          <a:xfrm>
            <a:off x="10052978" y="6356350"/>
            <a:ext cx="1300821" cy="365125"/>
          </a:xfrm>
        </p:spPr>
        <p:txBody>
          <a:bodyPr>
            <a:normAutofit/>
          </a:bodyPr>
          <a:lstStyle/>
          <a:p>
            <a:pPr>
              <a:spcAft>
                <a:spcPts val="600"/>
              </a:spcAft>
            </a:pPr>
            <a:fld id="{D862A948-51D5-2B4E-BD67-BAB427420DFE}" type="slidenum">
              <a:rPr lang="en-US" smtClean="0"/>
              <a:pPr>
                <a:spcAft>
                  <a:spcPts val="600"/>
                </a:spcAft>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3800" dirty="0"/>
              <a:t>Why is it Important to Keep a Good Laboratory Notebook?</a:t>
            </a:r>
          </a:p>
        </p:txBody>
      </p:sp>
      <p:pic>
        <p:nvPicPr>
          <p:cNvPr id="8" name="Picture 7" descr="Spiral open diary laid on blue wooden floor">
            <a:extLst>
              <a:ext uri="{FF2B5EF4-FFF2-40B4-BE49-F238E27FC236}">
                <a16:creationId xmlns:a16="http://schemas.microsoft.com/office/drawing/2014/main" id="{9566C69E-196B-7658-2061-60A2DF684D69}"/>
              </a:ext>
            </a:extLst>
          </p:cNvPr>
          <p:cNvPicPr>
            <a:picLocks noChangeAspect="1"/>
          </p:cNvPicPr>
          <p:nvPr/>
        </p:nvPicPr>
        <p:blipFill rotWithShape="1">
          <a:blip r:embed="rId2"/>
          <a:srcRect l="13243" r="4142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4969565" y="2706624"/>
            <a:ext cx="6579307" cy="4215782"/>
          </a:xfrm>
        </p:spPr>
        <p:txBody>
          <a:bodyPr>
            <a:normAutofit/>
          </a:bodyPr>
          <a:lstStyle/>
          <a:p>
            <a:r>
              <a:rPr lang="en-US" sz="1400" dirty="0">
                <a:solidFill>
                  <a:srgbClr val="000000"/>
                </a:solidFill>
              </a:rPr>
              <a:t>The laboratory notebook forms a permanent record that can be referred to while completing a disclosure report (often the first step in patent preparation) and later, provides accurate documentation of the work done. When an investigator makes an invention during the course of a research project, the dates of the conception and reduction to practice (turning an idea into a reality) become very important. Generally, a sketch and a brief written description are sufficient to establish conception. Reduction to practice is accomplished by actually constructing and successfully testing a material or device incorporating the invention.</a:t>
            </a:r>
          </a:p>
          <a:p>
            <a:r>
              <a:rPr lang="en-US" sz="1400" dirty="0">
                <a:solidFill>
                  <a:srgbClr val="000000"/>
                </a:solidFill>
              </a:rPr>
              <a:t>During prosecution of a patent application before the U.S. Patent Office, or even after issuance of a patent, the filing of another patent application may initiate an interference proceeding to determine which party was the first to invent. Each party has an opportunity to submit documentary proof of his or her dates of conception and reduction to practice. A laboratory notebook may be, and in several high-profile cases has been the crucial piece of evidence in this procedure.</a:t>
            </a:r>
          </a:p>
          <a:p>
            <a:endParaRPr lang="en-US" sz="1400" dirty="0"/>
          </a:p>
        </p:txBody>
      </p:sp>
      <p:sp>
        <p:nvSpPr>
          <p:cNvPr id="5" name="Slide Number Placeholder 4"/>
          <p:cNvSpPr>
            <a:spLocks noGrp="1"/>
          </p:cNvSpPr>
          <p:nvPr>
            <p:ph type="sldNum" sz="quarter" idx="12"/>
          </p:nvPr>
        </p:nvSpPr>
        <p:spPr>
          <a:xfrm>
            <a:off x="10052978" y="6356350"/>
            <a:ext cx="1300821" cy="365125"/>
          </a:xfrm>
        </p:spPr>
        <p:txBody>
          <a:bodyPr>
            <a:normAutofit/>
          </a:bodyPr>
          <a:lstStyle/>
          <a:p>
            <a:pPr>
              <a:spcAft>
                <a:spcPts val="600"/>
              </a:spcAft>
            </a:pPr>
            <a:fld id="{D862A948-51D5-2B4E-BD67-BAB427420DFE}" type="slidenum">
              <a:rPr lang="en-US" smtClean="0"/>
              <a:pPr>
                <a:spcAft>
                  <a:spcPts val="600"/>
                </a:spcAft>
              </a:pPr>
              <a:t>3</a:t>
            </a:fld>
            <a:endParaRPr lang="en-US"/>
          </a:p>
        </p:txBody>
      </p:sp>
    </p:spTree>
    <p:extLst>
      <p:ext uri="{BB962C8B-B14F-4D97-AF65-F5344CB8AC3E}">
        <p14:creationId xmlns:p14="http://schemas.microsoft.com/office/powerpoint/2010/main" val="3787316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fontScale="90000"/>
          </a:bodyPr>
          <a:lstStyle/>
          <a:p>
            <a:r>
              <a:rPr lang="en-US" sz="5400" dirty="0"/>
              <a:t>Your lab notebook serves three important purposes:</a:t>
            </a:r>
          </a:p>
        </p:txBody>
      </p:sp>
      <p:pic>
        <p:nvPicPr>
          <p:cNvPr id="7" name="Picture 6" descr="Notebook">
            <a:extLst>
              <a:ext uri="{FF2B5EF4-FFF2-40B4-BE49-F238E27FC236}">
                <a16:creationId xmlns:a16="http://schemas.microsoft.com/office/drawing/2014/main" id="{B4FA640B-C241-3CD3-444F-6B00F72B30A2}"/>
              </a:ext>
            </a:extLst>
          </p:cNvPr>
          <p:cNvPicPr>
            <a:picLocks noChangeAspect="1"/>
          </p:cNvPicPr>
          <p:nvPr/>
        </p:nvPicPr>
        <p:blipFill rotWithShape="1">
          <a:blip r:embed="rId2"/>
          <a:srcRect l="19185" r="3548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1" y="2706624"/>
            <a:ext cx="6342303" cy="3822192"/>
          </a:xfrm>
        </p:spPr>
        <p:txBody>
          <a:bodyPr>
            <a:normAutofit fontScale="85000" lnSpcReduction="10000"/>
          </a:bodyPr>
          <a:lstStyle/>
          <a:p>
            <a:pPr lvl="1">
              <a:buFont typeface="System Font Regular"/>
              <a:buChar char="1"/>
            </a:pPr>
            <a:r>
              <a:rPr lang="en-US" dirty="0"/>
              <a:t>A record of important procedures for experiments you have developed during your experimentation.</a:t>
            </a:r>
          </a:p>
          <a:p>
            <a:pPr lvl="1">
              <a:buFont typeface="System Font Regular"/>
              <a:buChar char="1"/>
            </a:pPr>
            <a:r>
              <a:rPr lang="en-US" dirty="0"/>
              <a:t>A record of the results of experiments that you have performed.</a:t>
            </a:r>
          </a:p>
          <a:p>
            <a:pPr lvl="1">
              <a:buFont typeface="System Font Regular"/>
              <a:buChar char="1"/>
            </a:pPr>
            <a:r>
              <a:rPr lang="en-US" dirty="0"/>
              <a:t>The means to reproduce the results of your experiments by following the procedures you have developed at another time or place</a:t>
            </a:r>
          </a:p>
          <a:p>
            <a:pPr marL="0" indent="0">
              <a:buNone/>
            </a:pPr>
            <a:endParaRPr lang="en-US" sz="2400" dirty="0"/>
          </a:p>
          <a:p>
            <a:pPr marL="0" indent="0">
              <a:buNone/>
            </a:pPr>
            <a:r>
              <a:rPr lang="en-US" sz="2400" dirty="0"/>
              <a:t>A good notebook is not simply a list of results of experiments but allows you to develop methods that you can use for further experimentation and would allow someone else to reproduce your results and understand why you did what you did in your experiments.</a:t>
            </a:r>
          </a:p>
        </p:txBody>
      </p:sp>
      <p:sp>
        <p:nvSpPr>
          <p:cNvPr id="5" name="Slide Number Placeholder 4"/>
          <p:cNvSpPr>
            <a:spLocks noGrp="1"/>
          </p:cNvSpPr>
          <p:nvPr>
            <p:ph type="sldNum" sz="quarter" idx="12"/>
          </p:nvPr>
        </p:nvSpPr>
        <p:spPr>
          <a:xfrm>
            <a:off x="10052978" y="6356350"/>
            <a:ext cx="1300821" cy="365125"/>
          </a:xfrm>
        </p:spPr>
        <p:txBody>
          <a:bodyPr>
            <a:normAutofit/>
          </a:bodyPr>
          <a:lstStyle/>
          <a:p>
            <a:pPr>
              <a:spcAft>
                <a:spcPts val="600"/>
              </a:spcAft>
            </a:pPr>
            <a:fld id="{D862A948-51D5-2B4E-BD67-BAB427420DFE}" type="slidenum">
              <a:rPr lang="en-US" smtClean="0"/>
              <a:pPr>
                <a:spcAft>
                  <a:spcPts val="600"/>
                </a:spcAft>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dirty="0">
                <a:solidFill>
                  <a:srgbClr val="FFFFFF"/>
                </a:solidFill>
              </a:rPr>
              <a:t>What goes into your notebook</a:t>
            </a:r>
            <a:endParaRPr lang="en-US"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sz="1800" b="1" dirty="0"/>
              <a:t>Page numbers </a:t>
            </a:r>
            <a:r>
              <a:rPr lang="en-US" sz="1800" dirty="0"/>
              <a:t>– if your notebook doesn’t already have them add them to the upper outside corner of each page. These are important so you can refer back to frequently used tables, procedures, or results. You can also be sure that there are no missing pages (leading to missing steps) if following a past procedure.</a:t>
            </a:r>
          </a:p>
          <a:p>
            <a:r>
              <a:rPr lang="en-US" sz="1800" b="1" dirty="0"/>
              <a:t>A table of contents </a:t>
            </a:r>
            <a:r>
              <a:rPr lang="en-US" sz="1800" dirty="0"/>
              <a:t>– The first few pages should be reserved for this, it allows you to quickly find the information you are looking for and makes the book a useful reference. Later on you will be able to find a particular experiment without having to read every page.</a:t>
            </a:r>
          </a:p>
          <a:p>
            <a:r>
              <a:rPr lang="en-US" sz="1800" b="1" dirty="0"/>
              <a:t>Dates</a:t>
            </a:r>
            <a:r>
              <a:rPr lang="en-US" sz="1800" dirty="0"/>
              <a:t> – Every entry, or at the very least every day that you record data should be dated, this allows you to find </a:t>
            </a:r>
            <a:r>
              <a:rPr lang="en-US" sz="1800" dirty="0" err="1"/>
              <a:t>thingsmore</a:t>
            </a:r>
            <a:r>
              <a:rPr lang="en-US" sz="1800" dirty="0"/>
              <a:t> easily.</a:t>
            </a:r>
          </a:p>
          <a:p>
            <a:r>
              <a:rPr lang="en-US" sz="1800" b="1" dirty="0"/>
              <a:t>Unusual conditions during an experiment </a:t>
            </a:r>
            <a:r>
              <a:rPr lang="en-US" sz="1800" dirty="0"/>
              <a:t>– Sometimes things go differently than we plan and we have something unusual happen during our experiments some of the things you might want to look for and record are: Strong storms (</a:t>
            </a:r>
            <a:r>
              <a:rPr lang="en-US" sz="1800" dirty="0" err="1"/>
              <a:t>ie</a:t>
            </a:r>
            <a:r>
              <a:rPr lang="en-US" sz="1800" dirty="0"/>
              <a:t>. behavior of an observed animal may be atypical) Extremes in temperature or humidity (many instruments and materials are sensitive to temperature and humidity) Power failures (if your experiment requires power)</a:t>
            </a:r>
          </a:p>
          <a:p>
            <a:endParaRPr lang="en-US" sz="1800" dirty="0"/>
          </a:p>
        </p:txBody>
      </p:sp>
      <p:sp>
        <p:nvSpPr>
          <p:cNvPr id="5" name="Slide Number Placeholder 4"/>
          <p:cNvSpPr>
            <a:spLocks noGrp="1"/>
          </p:cNvSpPr>
          <p:nvPr>
            <p:ph type="sldNum" sz="quarter" idx="12"/>
          </p:nvPr>
        </p:nvSpPr>
        <p:spPr>
          <a:xfrm>
            <a:off x="9541564" y="6356350"/>
            <a:ext cx="1812235" cy="365125"/>
          </a:xfrm>
        </p:spPr>
        <p:txBody>
          <a:bodyPr>
            <a:normAutofit/>
          </a:bodyPr>
          <a:lstStyle/>
          <a:p>
            <a:pPr>
              <a:spcAft>
                <a:spcPts val="600"/>
              </a:spcAft>
            </a:pPr>
            <a:fld id="{D862A948-51D5-2B4E-BD67-BAB427420DFE}" type="slidenum">
              <a:rPr lang="en-US" smtClean="0"/>
              <a:pPr>
                <a:spcAft>
                  <a:spcPts val="600"/>
                </a:spcAft>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a:solidFill>
                  <a:srgbClr val="FFFFFF"/>
                </a:solidFill>
              </a:rPr>
              <a:t>What goes into your notebook</a:t>
            </a:r>
            <a:endParaRPr lang="en-US">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sz="1800" b="1" dirty="0"/>
              <a:t>Name of the corresponding files</a:t>
            </a:r>
            <a:r>
              <a:rPr lang="en-US" sz="1800" dirty="0"/>
              <a:t>.</a:t>
            </a:r>
          </a:p>
          <a:p>
            <a:r>
              <a:rPr lang="en-US" sz="1800" b="1" dirty="0"/>
              <a:t>Something went wrong or was unexpected </a:t>
            </a:r>
            <a:r>
              <a:rPr lang="en-US" sz="1800" dirty="0"/>
              <a:t>(</a:t>
            </a:r>
            <a:r>
              <a:rPr lang="en-US" sz="1800" dirty="0" err="1"/>
              <a:t>ie</a:t>
            </a:r>
            <a:r>
              <a:rPr lang="en-US" sz="1800" dirty="0"/>
              <a:t>. you notice that the apparatus is no longer working at some point during your experiment)</a:t>
            </a:r>
          </a:p>
          <a:p>
            <a:r>
              <a:rPr lang="en-US" sz="1800" b="1" dirty="0"/>
              <a:t>Experimenter fatigue </a:t>
            </a:r>
            <a:r>
              <a:rPr lang="en-US" sz="1800" dirty="0"/>
              <a:t>may impair your ability to make good observations</a:t>
            </a:r>
          </a:p>
          <a:p>
            <a:r>
              <a:rPr lang="en-US" sz="1800" b="1" dirty="0"/>
              <a:t>Reasons for decisions made during an experiment </a:t>
            </a:r>
            <a:r>
              <a:rPr lang="en-US" sz="1800" dirty="0"/>
              <a:t>– What we did isn’t always good enough, why we did what we did is just as important to record. Make sure that you record the whys and not just the </a:t>
            </a:r>
            <a:r>
              <a:rPr lang="en-US" sz="1800" dirty="0" err="1"/>
              <a:t>whats</a:t>
            </a:r>
            <a:r>
              <a:rPr lang="en-US" sz="1800" dirty="0"/>
              <a:t>. Contact information for people that provided you with information or supplies – They may be able to provide you with some materials in the future or to give you more information later on should you need it. It is important to give credit where it is due as well. Any information that you might need to reproduce the results of an experiment – Your notebook alone should be sufficient </a:t>
            </a:r>
            <a:r>
              <a:rPr lang="en-US" sz="1800" i="1" dirty="0"/>
              <a:t>for someone </a:t>
            </a:r>
            <a:r>
              <a:rPr lang="en-US" sz="1800" dirty="0"/>
              <a:t>to reproduce your experiment. Aim to be as complete as possible!</a:t>
            </a:r>
          </a:p>
          <a:p>
            <a:endParaRPr lang="en-US" sz="1800" dirty="0"/>
          </a:p>
        </p:txBody>
      </p:sp>
      <p:sp>
        <p:nvSpPr>
          <p:cNvPr id="5" name="Slide Number Placeholder 4"/>
          <p:cNvSpPr>
            <a:spLocks noGrp="1"/>
          </p:cNvSpPr>
          <p:nvPr>
            <p:ph type="sldNum" sz="quarter" idx="12"/>
          </p:nvPr>
        </p:nvSpPr>
        <p:spPr>
          <a:xfrm>
            <a:off x="9541564" y="6356350"/>
            <a:ext cx="1812235" cy="365125"/>
          </a:xfrm>
        </p:spPr>
        <p:txBody>
          <a:bodyPr>
            <a:normAutofit/>
          </a:bodyPr>
          <a:lstStyle/>
          <a:p>
            <a:pPr>
              <a:spcAft>
                <a:spcPts val="600"/>
              </a:spcAft>
            </a:pPr>
            <a:fld id="{D862A948-51D5-2B4E-BD67-BAB427420DFE}" type="slidenum">
              <a:rPr lang="en-US" smtClean="0"/>
              <a:pPr>
                <a:spcAft>
                  <a:spcPts val="600"/>
                </a:spcAft>
              </a:pPr>
              <a:t>6</a:t>
            </a:fld>
            <a:endParaRPr lang="en-US"/>
          </a:p>
        </p:txBody>
      </p:sp>
    </p:spTree>
    <p:extLst>
      <p:ext uri="{BB962C8B-B14F-4D97-AF65-F5344CB8AC3E}">
        <p14:creationId xmlns:p14="http://schemas.microsoft.com/office/powerpoint/2010/main" val="31643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Rules for Maintaining your Laboratory Notebook</a:t>
            </a:r>
            <a:endParaRPr lang="en-US" sz="4000" dirty="0"/>
          </a:p>
        </p:txBody>
      </p:sp>
      <p:graphicFrame>
        <p:nvGraphicFramePr>
          <p:cNvPr id="6" name="Content Placeholder 5"/>
          <p:cNvGraphicFramePr>
            <a:graphicFrameLocks noGrp="1"/>
          </p:cNvGraphicFramePr>
          <p:nvPr>
            <p:ph idx="1"/>
          </p:nvPr>
        </p:nvGraphicFramePr>
        <p:xfrm>
          <a:off x="1981200" y="1417638"/>
          <a:ext cx="8229600" cy="6486008"/>
        </p:xfrm>
        <a:graphic>
          <a:graphicData uri="http://schemas.openxmlformats.org/drawingml/2006/table">
            <a:tbl>
              <a:tblPr firstRow="1" bandRow="1">
                <a:tableStyleId>{2D5ABB26-0587-4C30-8999-92F81FD0307C}</a:tableStyleId>
              </a:tblPr>
              <a:tblGrid>
                <a:gridCol w="1515183">
                  <a:extLst>
                    <a:ext uri="{9D8B030D-6E8A-4147-A177-3AD203B41FA5}">
                      <a16:colId xmlns:a16="http://schemas.microsoft.com/office/drawing/2014/main" val="20000"/>
                    </a:ext>
                  </a:extLst>
                </a:gridCol>
                <a:gridCol w="6714417">
                  <a:extLst>
                    <a:ext uri="{9D8B030D-6E8A-4147-A177-3AD203B41FA5}">
                      <a16:colId xmlns:a16="http://schemas.microsoft.com/office/drawing/2014/main" val="20001"/>
                    </a:ext>
                  </a:extLst>
                </a:gridCol>
              </a:tblGrid>
              <a:tr h="573891">
                <a:tc>
                  <a:txBody>
                    <a:bodyPr/>
                    <a:lstStyle/>
                    <a:p>
                      <a:endParaRPr lang="en-US" dirty="0"/>
                    </a:p>
                  </a:txBody>
                  <a:tcPr/>
                </a:tc>
                <a:tc>
                  <a:txBody>
                    <a:bodyPr/>
                    <a:lstStyle/>
                    <a:p>
                      <a:r>
                        <a:rPr lang="en-US" sz="1800" kern="1200" baseline="0" dirty="0">
                          <a:solidFill>
                            <a:schemeClr val="tx1"/>
                          </a:solidFill>
                          <a:latin typeface="+mn-lt"/>
                          <a:ea typeface="+mn-ea"/>
                          <a:cs typeface="+mn-cs"/>
                        </a:rPr>
                        <a:t>Leave several pages blank at the beginning for a </a:t>
                      </a:r>
                      <a:r>
                        <a:rPr lang="en-US" sz="1800" b="1" kern="1200" baseline="0" dirty="0">
                          <a:solidFill>
                            <a:schemeClr val="tx1"/>
                          </a:solidFill>
                          <a:latin typeface="+mn-lt"/>
                          <a:ea typeface="+mn-ea"/>
                          <a:cs typeface="+mn-cs"/>
                        </a:rPr>
                        <a:t>Table of Contents and update it when </a:t>
                      </a:r>
                      <a:r>
                        <a:rPr lang="en-US" sz="1800" kern="1200" baseline="0" dirty="0">
                          <a:solidFill>
                            <a:schemeClr val="tx1"/>
                          </a:solidFill>
                          <a:latin typeface="+mn-lt"/>
                          <a:ea typeface="+mn-ea"/>
                          <a:cs typeface="+mn-cs"/>
                        </a:rPr>
                        <a:t>you start each new experiment or topic</a:t>
                      </a:r>
                    </a:p>
                    <a:p>
                      <a:endParaRPr lang="en-US" dirty="0"/>
                    </a:p>
                  </a:txBody>
                  <a:tcPr/>
                </a:tc>
                <a:extLst>
                  <a:ext uri="{0D108BD9-81ED-4DB2-BD59-A6C34878D82A}">
                    <a16:rowId xmlns:a16="http://schemas.microsoft.com/office/drawing/2014/main" val="10000"/>
                  </a:ext>
                </a:extLst>
              </a:tr>
              <a:tr h="491441">
                <a:tc>
                  <a:txBody>
                    <a:bodyPr/>
                    <a:lstStyle/>
                    <a:p>
                      <a:endParaRPr lang="en-US" dirty="0"/>
                    </a:p>
                  </a:txBody>
                  <a:tcPr/>
                </a:tc>
                <a:tc>
                  <a:txBody>
                    <a:bodyPr/>
                    <a:lstStyle/>
                    <a:p>
                      <a:endParaRPr lang="en-US" sz="1800" kern="1200" baseline="0" dirty="0">
                        <a:solidFill>
                          <a:schemeClr val="tx1"/>
                        </a:solidFill>
                        <a:latin typeface="+mn-lt"/>
                        <a:ea typeface="+mn-ea"/>
                        <a:cs typeface="+mn-cs"/>
                      </a:endParaRPr>
                    </a:p>
                    <a:p>
                      <a:r>
                        <a:rPr lang="en-US" sz="1800" kern="1200" baseline="0" dirty="0">
                          <a:solidFill>
                            <a:schemeClr val="tx1"/>
                          </a:solidFill>
                          <a:latin typeface="+mn-lt"/>
                          <a:ea typeface="+mn-ea"/>
                          <a:cs typeface="+mn-cs"/>
                        </a:rPr>
                        <a:t>Always use pen and write neatly and clearly</a:t>
                      </a:r>
                    </a:p>
                    <a:p>
                      <a:endParaRPr lang="en-US" dirty="0"/>
                    </a:p>
                    <a:p>
                      <a:endParaRPr lang="en-US" dirty="0"/>
                    </a:p>
                  </a:txBody>
                  <a:tcPr/>
                </a:tc>
                <a:extLst>
                  <a:ext uri="{0D108BD9-81ED-4DB2-BD59-A6C34878D82A}">
                    <a16:rowId xmlns:a16="http://schemas.microsoft.com/office/drawing/2014/main" val="10001"/>
                  </a:ext>
                </a:extLst>
              </a:tr>
              <a:tr h="491441">
                <a:tc>
                  <a:txBody>
                    <a:bodyPr/>
                    <a:lstStyle/>
                    <a:p>
                      <a:endParaRPr lang="en-US" dirty="0"/>
                    </a:p>
                  </a:txBody>
                  <a:tcPr/>
                </a:tc>
                <a:tc>
                  <a:txBody>
                    <a:bodyPr/>
                    <a:lstStyle/>
                    <a:p>
                      <a:r>
                        <a:rPr lang="en-US" sz="1800" kern="1200" baseline="0" dirty="0">
                          <a:solidFill>
                            <a:schemeClr val="tx1"/>
                          </a:solidFill>
                          <a:latin typeface="+mn-lt"/>
                          <a:ea typeface="+mn-ea"/>
                          <a:cs typeface="+mn-cs"/>
                        </a:rPr>
                        <a:t>Date </a:t>
                      </a:r>
                      <a:r>
                        <a:rPr lang="en-US" sz="1800" b="1" kern="1200" baseline="0" dirty="0">
                          <a:solidFill>
                            <a:schemeClr val="tx1"/>
                          </a:solidFill>
                          <a:latin typeface="+mn-lt"/>
                          <a:ea typeface="+mn-ea"/>
                          <a:cs typeface="+mn-cs"/>
                        </a:rPr>
                        <a:t>every page on the top outside corner</a:t>
                      </a:r>
                    </a:p>
                    <a:p>
                      <a:endParaRPr lang="en-US" dirty="0"/>
                    </a:p>
                    <a:p>
                      <a:endParaRPr lang="en-US" dirty="0"/>
                    </a:p>
                  </a:txBody>
                  <a:tcPr/>
                </a:tc>
                <a:extLst>
                  <a:ext uri="{0D108BD9-81ED-4DB2-BD59-A6C34878D82A}">
                    <a16:rowId xmlns:a16="http://schemas.microsoft.com/office/drawing/2014/main" val="10002"/>
                  </a:ext>
                </a:extLst>
              </a:tr>
              <a:tr h="573891">
                <a:tc>
                  <a:txBody>
                    <a:bodyPr/>
                    <a:lstStyle/>
                    <a:p>
                      <a:endParaRPr lang="en-US" dirty="0"/>
                    </a:p>
                  </a:txBody>
                  <a:tcPr/>
                </a:tc>
                <a:tc>
                  <a:txBody>
                    <a:bodyPr/>
                    <a:lstStyle/>
                    <a:p>
                      <a:r>
                        <a:rPr lang="en-US" sz="1800" kern="1200" baseline="0" dirty="0">
                          <a:solidFill>
                            <a:schemeClr val="tx1"/>
                          </a:solidFill>
                          <a:latin typeface="+mn-lt"/>
                          <a:ea typeface="+mn-ea"/>
                          <a:cs typeface="+mn-cs"/>
                        </a:rPr>
                        <a:t>Start each new topic (experiment, notes, calculation, etc.) on a right-side (odd numbered) page</a:t>
                      </a:r>
                    </a:p>
                    <a:p>
                      <a:endParaRPr lang="en-US" dirty="0"/>
                    </a:p>
                  </a:txBody>
                  <a:tcPr/>
                </a:tc>
                <a:extLst>
                  <a:ext uri="{0D108BD9-81ED-4DB2-BD59-A6C34878D82A}">
                    <a16:rowId xmlns:a16="http://schemas.microsoft.com/office/drawing/2014/main" val="10003"/>
                  </a:ext>
                </a:extLst>
              </a:tr>
              <a:tr h="819844">
                <a:tc>
                  <a:txBody>
                    <a:bodyPr/>
                    <a:lstStyle/>
                    <a:p>
                      <a:endParaRPr lang="en-US" dirty="0"/>
                    </a:p>
                  </a:txBody>
                  <a:tcPr/>
                </a:tc>
                <a:tc>
                  <a:txBody>
                    <a:bodyPr/>
                    <a:lstStyle/>
                    <a:p>
                      <a:r>
                        <a:rPr lang="en-US" sz="1800" kern="1200" baseline="0" dirty="0">
                          <a:solidFill>
                            <a:schemeClr val="tx1"/>
                          </a:solidFill>
                          <a:latin typeface="+mn-lt"/>
                          <a:ea typeface="+mn-ea"/>
                          <a:cs typeface="+mn-cs"/>
                        </a:rPr>
                        <a:t>Record the </a:t>
                      </a:r>
                      <a:r>
                        <a:rPr lang="en-US" sz="1800" b="1" kern="1200" baseline="0" dirty="0">
                          <a:solidFill>
                            <a:schemeClr val="tx1"/>
                          </a:solidFill>
                          <a:latin typeface="+mn-lt"/>
                          <a:ea typeface="+mn-ea"/>
                          <a:cs typeface="+mn-cs"/>
                        </a:rPr>
                        <a:t>TITLE and OBJECTIVES of each </a:t>
                      </a:r>
                      <a:r>
                        <a:rPr lang="en-US" sz="1800" kern="1200" baseline="0" dirty="0">
                          <a:solidFill>
                            <a:schemeClr val="tx1"/>
                          </a:solidFill>
                          <a:latin typeface="+mn-lt"/>
                          <a:ea typeface="+mn-ea"/>
                          <a:cs typeface="+mn-cs"/>
                        </a:rPr>
                        <a:t>experiment (or notes or calculations) at the top of the first page of the notebook</a:t>
                      </a:r>
                    </a:p>
                    <a:p>
                      <a:r>
                        <a:rPr lang="en-US" sz="1800" kern="1200" baseline="0" dirty="0">
                          <a:solidFill>
                            <a:schemeClr val="tx1"/>
                          </a:solidFill>
                          <a:latin typeface="+mn-lt"/>
                          <a:ea typeface="+mn-ea"/>
                          <a:cs typeface="+mn-cs"/>
                        </a:rPr>
                        <a:t>dedicated to this topic.</a:t>
                      </a:r>
                      <a:endParaRPr lang="en-US" dirty="0"/>
                    </a:p>
                  </a:txBody>
                  <a:tcPr/>
                </a:tc>
                <a:extLst>
                  <a:ext uri="{0D108BD9-81ED-4DB2-BD59-A6C34878D82A}">
                    <a16:rowId xmlns:a16="http://schemas.microsoft.com/office/drawing/2014/main" val="10004"/>
                  </a:ext>
                </a:extLst>
              </a:tr>
              <a:tr h="819844">
                <a:tc>
                  <a:txBody>
                    <a:bodyPr/>
                    <a:lstStyle/>
                    <a:p>
                      <a:endParaRPr lang="en-US"/>
                    </a:p>
                  </a:txBody>
                  <a:tcPr/>
                </a:tc>
                <a:tc>
                  <a:txBody>
                    <a:bodyPr/>
                    <a:lstStyle/>
                    <a:p>
                      <a:r>
                        <a:rPr lang="en-US" sz="1800" kern="1200" baseline="0" dirty="0">
                          <a:solidFill>
                            <a:schemeClr val="tx1"/>
                          </a:solidFill>
                          <a:latin typeface="+mn-lt"/>
                          <a:ea typeface="+mn-ea"/>
                          <a:cs typeface="+mn-cs"/>
                        </a:rPr>
                        <a:t>.</a:t>
                      </a:r>
                      <a:endParaRPr lang="en-US" dirty="0"/>
                    </a:p>
                  </a:txBody>
                  <a:tcPr/>
                </a:tc>
                <a:extLst>
                  <a:ext uri="{0D108BD9-81ED-4DB2-BD59-A6C34878D82A}">
                    <a16:rowId xmlns:a16="http://schemas.microsoft.com/office/drawing/2014/main" val="10005"/>
                  </a:ext>
                </a:extLst>
              </a:tr>
              <a:tr h="819844">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D862A948-51D5-2B4E-BD67-BAB427420DFE}" type="slidenum">
              <a:rPr lang="en-US" smtClean="0"/>
              <a:pPr/>
              <a:t>7</a:t>
            </a:fld>
            <a:endParaRPr lang="en-US"/>
          </a:p>
        </p:txBody>
      </p:sp>
      <p:pic>
        <p:nvPicPr>
          <p:cNvPr id="3078" name="Picture 6"/>
          <p:cNvPicPr>
            <a:picLocks noChangeAspect="1" noChangeArrowheads="1"/>
          </p:cNvPicPr>
          <p:nvPr/>
        </p:nvPicPr>
        <p:blipFill>
          <a:blip r:embed="rId2"/>
          <a:srcRect/>
          <a:stretch>
            <a:fillRect/>
          </a:stretch>
        </p:blipFill>
        <p:spPr bwMode="auto">
          <a:xfrm>
            <a:off x="1775656" y="1551916"/>
            <a:ext cx="1679865" cy="728217"/>
          </a:xfrm>
          <a:prstGeom prst="rect">
            <a:avLst/>
          </a:prstGeom>
          <a:noFill/>
          <a:ln w="9525">
            <a:noFill/>
            <a:miter lim="800000"/>
            <a:headEnd/>
            <a:tailEnd/>
          </a:ln>
        </p:spPr>
      </p:pic>
      <p:pic>
        <p:nvPicPr>
          <p:cNvPr id="3079" name="Picture 7"/>
          <p:cNvPicPr>
            <a:picLocks noChangeAspect="1" noChangeArrowheads="1"/>
          </p:cNvPicPr>
          <p:nvPr/>
        </p:nvPicPr>
        <p:blipFill>
          <a:blip r:embed="rId3"/>
          <a:srcRect b="8090"/>
          <a:stretch>
            <a:fillRect/>
          </a:stretch>
        </p:blipFill>
        <p:spPr bwMode="auto">
          <a:xfrm>
            <a:off x="1775655" y="2387485"/>
            <a:ext cx="1786432" cy="759000"/>
          </a:xfrm>
          <a:prstGeom prst="rect">
            <a:avLst/>
          </a:prstGeom>
          <a:noFill/>
          <a:ln w="9525">
            <a:noFill/>
            <a:miter lim="800000"/>
            <a:headEnd/>
            <a:tailEnd/>
          </a:ln>
        </p:spPr>
      </p:pic>
      <p:pic>
        <p:nvPicPr>
          <p:cNvPr id="3080" name="Picture 8"/>
          <p:cNvPicPr>
            <a:picLocks noChangeAspect="1" noChangeArrowheads="1"/>
          </p:cNvPicPr>
          <p:nvPr/>
        </p:nvPicPr>
        <p:blipFill>
          <a:blip r:embed="rId4"/>
          <a:srcRect/>
          <a:stretch>
            <a:fillRect/>
          </a:stretch>
        </p:blipFill>
        <p:spPr bwMode="auto">
          <a:xfrm>
            <a:off x="1910446" y="3235139"/>
            <a:ext cx="1475221" cy="942502"/>
          </a:xfrm>
          <a:prstGeom prst="rect">
            <a:avLst/>
          </a:prstGeom>
          <a:noFill/>
          <a:ln w="9525">
            <a:noFill/>
            <a:miter lim="800000"/>
            <a:headEnd/>
            <a:tailEnd/>
          </a:ln>
        </p:spPr>
      </p:pic>
      <p:pic>
        <p:nvPicPr>
          <p:cNvPr id="3082" name="Picture 10"/>
          <p:cNvPicPr>
            <a:picLocks noChangeAspect="1" noChangeArrowheads="1"/>
          </p:cNvPicPr>
          <p:nvPr/>
        </p:nvPicPr>
        <p:blipFill>
          <a:blip r:embed="rId5"/>
          <a:srcRect/>
          <a:stretch>
            <a:fillRect/>
          </a:stretch>
        </p:blipFill>
        <p:spPr bwMode="auto">
          <a:xfrm>
            <a:off x="1910446" y="4107814"/>
            <a:ext cx="1513941" cy="999772"/>
          </a:xfrm>
          <a:prstGeom prst="rect">
            <a:avLst/>
          </a:prstGeom>
          <a:noFill/>
          <a:ln w="9525">
            <a:noFill/>
            <a:miter lim="800000"/>
            <a:headEnd/>
            <a:tailEnd/>
          </a:ln>
        </p:spPr>
      </p:pic>
      <p:pic>
        <p:nvPicPr>
          <p:cNvPr id="3083" name="Picture 11"/>
          <p:cNvPicPr>
            <a:picLocks noChangeAspect="1" noChangeArrowheads="1"/>
          </p:cNvPicPr>
          <p:nvPr/>
        </p:nvPicPr>
        <p:blipFill>
          <a:blip r:embed="rId6"/>
          <a:srcRect/>
          <a:stretch>
            <a:fillRect/>
          </a:stretch>
        </p:blipFill>
        <p:spPr bwMode="auto">
          <a:xfrm>
            <a:off x="1775656" y="5241926"/>
            <a:ext cx="1828800" cy="11144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Rules for Maintaining your Laboratory Notebook</a:t>
            </a:r>
            <a:endParaRPr lang="en-US" dirty="0"/>
          </a:p>
        </p:txBody>
      </p:sp>
      <p:graphicFrame>
        <p:nvGraphicFramePr>
          <p:cNvPr id="6" name="Content Placeholder 5"/>
          <p:cNvGraphicFramePr>
            <a:graphicFrameLocks noGrp="1"/>
          </p:cNvGraphicFramePr>
          <p:nvPr>
            <p:ph idx="1"/>
          </p:nvPr>
        </p:nvGraphicFramePr>
        <p:xfrm>
          <a:off x="1981200" y="1507627"/>
          <a:ext cx="8229600" cy="4937760"/>
        </p:xfrm>
        <a:graphic>
          <a:graphicData uri="http://schemas.openxmlformats.org/drawingml/2006/table">
            <a:tbl>
              <a:tblPr firstRow="1" bandRow="1">
                <a:tableStyleId>{2D5ABB26-0587-4C30-8999-92F81FD0307C}</a:tableStyleId>
              </a:tblPr>
              <a:tblGrid>
                <a:gridCol w="1515183">
                  <a:extLst>
                    <a:ext uri="{9D8B030D-6E8A-4147-A177-3AD203B41FA5}">
                      <a16:colId xmlns:a16="http://schemas.microsoft.com/office/drawing/2014/main" val="20000"/>
                    </a:ext>
                  </a:extLst>
                </a:gridCol>
                <a:gridCol w="6714417">
                  <a:extLst>
                    <a:ext uri="{9D8B030D-6E8A-4147-A177-3AD203B41FA5}">
                      <a16:colId xmlns:a16="http://schemas.microsoft.com/office/drawing/2014/main" val="20001"/>
                    </a:ext>
                  </a:extLst>
                </a:gridCol>
              </a:tblGrid>
              <a:tr h="548121">
                <a:tc>
                  <a:txBody>
                    <a:bodyPr/>
                    <a:lstStyle/>
                    <a:p>
                      <a:endParaRPr lang="en-US" dirty="0"/>
                    </a:p>
                  </a:txBody>
                  <a:tcPr/>
                </a:tc>
                <a:tc>
                  <a:txBody>
                    <a:bodyPr/>
                    <a:lstStyle/>
                    <a:p>
                      <a:endParaRPr lang="en-US" sz="1800" kern="1200" baseline="0" dirty="0">
                        <a:solidFill>
                          <a:schemeClr val="tx1"/>
                        </a:solidFill>
                        <a:latin typeface="+mn-lt"/>
                        <a:ea typeface="+mn-ea"/>
                        <a:cs typeface="+mn-cs"/>
                      </a:endParaRPr>
                    </a:p>
                    <a:p>
                      <a:r>
                        <a:rPr lang="en-US" sz="1800" kern="1200" baseline="0" dirty="0">
                          <a:solidFill>
                            <a:schemeClr val="tx1"/>
                          </a:solidFill>
                          <a:latin typeface="+mn-lt"/>
                          <a:ea typeface="+mn-ea"/>
                          <a:cs typeface="+mn-cs"/>
                        </a:rPr>
                        <a:t>If you make a mistake, don’t obliterate it! You may need to read your mistake later – perhaps you were right the first time! Use a single cross out and EXPLAIN why it was an error.</a:t>
                      </a:r>
                    </a:p>
                    <a:p>
                      <a:endParaRPr lang="en-US" sz="1800" kern="1200" baseline="0" dirty="0">
                        <a:solidFill>
                          <a:schemeClr val="tx1"/>
                        </a:solidFill>
                        <a:latin typeface="+mn-lt"/>
                        <a:ea typeface="+mn-ea"/>
                        <a:cs typeface="+mn-cs"/>
                      </a:endParaRPr>
                    </a:p>
                    <a:p>
                      <a:endParaRPr lang="en-US" dirty="0"/>
                    </a:p>
                  </a:txBody>
                  <a:tcPr/>
                </a:tc>
                <a:extLst>
                  <a:ext uri="{0D108BD9-81ED-4DB2-BD59-A6C34878D82A}">
                    <a16:rowId xmlns:a16="http://schemas.microsoft.com/office/drawing/2014/main" val="10000"/>
                  </a:ext>
                </a:extLst>
              </a:tr>
              <a:tr h="548121">
                <a:tc>
                  <a:txBody>
                    <a:bodyPr/>
                    <a:lstStyle/>
                    <a:p>
                      <a:endParaRPr lang="en-US" dirty="0"/>
                    </a:p>
                  </a:txBody>
                  <a:tcPr/>
                </a:tc>
                <a:tc>
                  <a:txBody>
                    <a:bodyPr/>
                    <a:lstStyle/>
                    <a:p>
                      <a:r>
                        <a:rPr lang="en-US" sz="1800" kern="1200" baseline="0" dirty="0">
                          <a:solidFill>
                            <a:schemeClr val="tx1"/>
                          </a:solidFill>
                          <a:latin typeface="+mn-lt"/>
                          <a:ea typeface="+mn-ea"/>
                          <a:cs typeface="+mn-cs"/>
                        </a:rPr>
                        <a:t>Data typed into the computer must be printed and taped into your lab notebook. Plots of data made in lab should also be printed and taped in your lab notebook.</a:t>
                      </a:r>
                    </a:p>
                    <a:p>
                      <a:endParaRPr lang="en-US" dirty="0"/>
                    </a:p>
                  </a:txBody>
                  <a:tcPr/>
                </a:tc>
                <a:extLst>
                  <a:ext uri="{0D108BD9-81ED-4DB2-BD59-A6C34878D82A}">
                    <a16:rowId xmlns:a16="http://schemas.microsoft.com/office/drawing/2014/main" val="10001"/>
                  </a:ext>
                </a:extLst>
              </a:tr>
              <a:tr h="1150239">
                <a:tc>
                  <a:txBody>
                    <a:bodyPr/>
                    <a:lstStyle/>
                    <a:p>
                      <a:endParaRPr lang="en-US" dirty="0"/>
                    </a:p>
                  </a:txBody>
                  <a:tcPr/>
                </a:tc>
                <a:tc>
                  <a:txBody>
                    <a:bodyPr/>
                    <a:lstStyle/>
                    <a:p>
                      <a:endParaRPr lang="en-US" dirty="0"/>
                    </a:p>
                    <a:p>
                      <a:r>
                        <a:rPr lang="en-US" sz="1800" kern="1200" baseline="0" dirty="0">
                          <a:solidFill>
                            <a:schemeClr val="tx1"/>
                          </a:solidFill>
                          <a:latin typeface="+mn-lt"/>
                          <a:ea typeface="+mn-ea"/>
                          <a:cs typeface="+mn-cs"/>
                        </a:rPr>
                        <a:t>When you record an observation in your notebook, include an explanation of what you were doing at the time. If appropriate, you</a:t>
                      </a:r>
                    </a:p>
                    <a:p>
                      <a:r>
                        <a:rPr lang="en-US" sz="1800" kern="1200" baseline="0" dirty="0">
                          <a:solidFill>
                            <a:schemeClr val="tx1"/>
                          </a:solidFill>
                          <a:latin typeface="+mn-lt"/>
                          <a:ea typeface="+mn-ea"/>
                          <a:cs typeface="+mn-cs"/>
                        </a:rPr>
                        <a:t>may just record the step number in the instructions followed by your observation</a:t>
                      </a:r>
                      <a:endParaRPr lang="en-US" dirty="0"/>
                    </a:p>
                    <a:p>
                      <a:endParaRPr lang="en-US" dirty="0"/>
                    </a:p>
                    <a:p>
                      <a:endParaRPr lang="en-US" dirty="0"/>
                    </a:p>
                  </a:txBody>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D862A948-51D5-2B4E-BD67-BAB427420DFE}" type="slidenum">
              <a:rPr lang="en-US" smtClean="0"/>
              <a:pPr/>
              <a:t>8</a:t>
            </a:fld>
            <a:endParaRPr lang="en-US"/>
          </a:p>
        </p:txBody>
      </p:sp>
      <p:pic>
        <p:nvPicPr>
          <p:cNvPr id="5122" name="Picture 2"/>
          <p:cNvPicPr>
            <a:picLocks noChangeAspect="1" noChangeArrowheads="1"/>
          </p:cNvPicPr>
          <p:nvPr/>
        </p:nvPicPr>
        <p:blipFill>
          <a:blip r:embed="rId2"/>
          <a:srcRect/>
          <a:stretch>
            <a:fillRect/>
          </a:stretch>
        </p:blipFill>
        <p:spPr bwMode="auto">
          <a:xfrm>
            <a:off x="1727094" y="1664866"/>
            <a:ext cx="1731504" cy="1194417"/>
          </a:xfrm>
          <a:prstGeom prst="rect">
            <a:avLst/>
          </a:prstGeom>
          <a:noFill/>
          <a:ln w="9525">
            <a:noFill/>
            <a:miter lim="800000"/>
            <a:headEnd/>
            <a:tailEnd/>
          </a:ln>
        </p:spPr>
      </p:pic>
      <p:pic>
        <p:nvPicPr>
          <p:cNvPr id="5124" name="Picture 4"/>
          <p:cNvPicPr>
            <a:picLocks noChangeAspect="1" noChangeArrowheads="1"/>
          </p:cNvPicPr>
          <p:nvPr/>
        </p:nvPicPr>
        <p:blipFill>
          <a:blip r:embed="rId3"/>
          <a:srcRect b="5175"/>
          <a:stretch>
            <a:fillRect/>
          </a:stretch>
        </p:blipFill>
        <p:spPr bwMode="auto">
          <a:xfrm>
            <a:off x="1704424" y="3298396"/>
            <a:ext cx="1754175" cy="974823"/>
          </a:xfrm>
          <a:prstGeom prst="rect">
            <a:avLst/>
          </a:prstGeom>
          <a:noFill/>
          <a:ln w="9525">
            <a:noFill/>
            <a:miter lim="800000"/>
            <a:headEnd/>
            <a:tailEnd/>
          </a:ln>
        </p:spPr>
      </p:pic>
      <p:pic>
        <p:nvPicPr>
          <p:cNvPr id="5125" name="Picture 5"/>
          <p:cNvPicPr>
            <a:picLocks noChangeAspect="1" noChangeArrowheads="1"/>
          </p:cNvPicPr>
          <p:nvPr/>
        </p:nvPicPr>
        <p:blipFill>
          <a:blip r:embed="rId4"/>
          <a:srcRect t="-165" b="7044"/>
          <a:stretch>
            <a:fillRect/>
          </a:stretch>
        </p:blipFill>
        <p:spPr bwMode="auto">
          <a:xfrm>
            <a:off x="1704424" y="4671753"/>
            <a:ext cx="1897759" cy="130011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Rules for Maintaining your Laboratory Notebook</a:t>
            </a:r>
            <a:endParaRPr lang="en-US" sz="2600" kern="1200">
              <a:solidFill>
                <a:srgbClr val="FFFFFF"/>
              </a:solidFill>
              <a:latin typeface="+mj-lt"/>
              <a:ea typeface="+mj-ea"/>
              <a:cs typeface="+mj-cs"/>
            </a:endParaRPr>
          </a:p>
        </p:txBody>
      </p:sp>
      <p:sp>
        <p:nvSpPr>
          <p:cNvPr id="5" name="Slide Number Placeholder 4"/>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D862A948-51D5-2B4E-BD67-BAB427420DFE}" type="slidenum">
              <a:rPr lang="en-US">
                <a:solidFill>
                  <a:srgbClr val="898989"/>
                </a:solidFill>
              </a:rPr>
              <a:pPr>
                <a:spcAft>
                  <a:spcPts val="600"/>
                </a:spcAft>
              </a:pPr>
              <a:t>9</a:t>
            </a:fld>
            <a:endParaRPr lang="en-US">
              <a:solidFill>
                <a:srgbClr val="898989"/>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620512363"/>
              </p:ext>
            </p:extLst>
          </p:nvPr>
        </p:nvGraphicFramePr>
        <p:xfrm>
          <a:off x="3973404" y="172997"/>
          <a:ext cx="7578516" cy="6548478"/>
        </p:xfrm>
        <a:graphic>
          <a:graphicData uri="http://schemas.openxmlformats.org/drawingml/2006/table">
            <a:tbl>
              <a:tblPr firstRow="1" bandRow="1">
                <a:solidFill>
                  <a:srgbClr val="F2F2F2">
                    <a:alpha val="45098"/>
                  </a:srgbClr>
                </a:solidFill>
                <a:tableStyleId>{5C22544A-7EE6-4342-B048-85BDC9FD1C3A}</a:tableStyleId>
              </a:tblPr>
              <a:tblGrid>
                <a:gridCol w="1464961">
                  <a:extLst>
                    <a:ext uri="{9D8B030D-6E8A-4147-A177-3AD203B41FA5}">
                      <a16:colId xmlns:a16="http://schemas.microsoft.com/office/drawing/2014/main" val="20000"/>
                    </a:ext>
                  </a:extLst>
                </a:gridCol>
                <a:gridCol w="5030718">
                  <a:extLst>
                    <a:ext uri="{9D8B030D-6E8A-4147-A177-3AD203B41FA5}">
                      <a16:colId xmlns:a16="http://schemas.microsoft.com/office/drawing/2014/main" val="20001"/>
                    </a:ext>
                  </a:extLst>
                </a:gridCol>
                <a:gridCol w="1082837">
                  <a:extLst>
                    <a:ext uri="{9D8B030D-6E8A-4147-A177-3AD203B41FA5}">
                      <a16:colId xmlns:a16="http://schemas.microsoft.com/office/drawing/2014/main" val="20002"/>
                    </a:ext>
                  </a:extLst>
                </a:gridCol>
              </a:tblGrid>
              <a:tr h="610166">
                <a:tc>
                  <a:txBody>
                    <a:bodyPr/>
                    <a:lstStyle/>
                    <a:p>
                      <a:r>
                        <a:rPr lang="en-US" sz="2000" b="0" cap="none" spc="0" dirty="0">
                          <a:solidFill>
                            <a:schemeClr val="bg1"/>
                          </a:solidFill>
                        </a:rPr>
                        <a:t>Metric</a:t>
                      </a:r>
                    </a:p>
                  </a:txBody>
                  <a:tcPr marL="108532" marR="108532" marT="108532" marB="54266" anchor="ctr">
                    <a:lnL w="12700" cmpd="sng">
                      <a:noFill/>
                    </a:lnL>
                    <a:lnR w="12700" cmpd="sng">
                      <a:noFill/>
                    </a:lnR>
                    <a:lnT w="19050" cap="flat" cmpd="sng" algn="ctr">
                      <a:noFill/>
                      <a:prstDash val="solid"/>
                    </a:lnT>
                    <a:lnB w="38100" cmpd="sng">
                      <a:noFill/>
                    </a:lnB>
                    <a:solidFill>
                      <a:schemeClr val="tx1"/>
                    </a:solidFill>
                  </a:tcPr>
                </a:tc>
                <a:tc>
                  <a:txBody>
                    <a:bodyPr/>
                    <a:lstStyle/>
                    <a:p>
                      <a:r>
                        <a:rPr lang="en-US" sz="2000" b="0" cap="none" spc="0">
                          <a:solidFill>
                            <a:schemeClr val="bg1"/>
                          </a:solidFill>
                        </a:rPr>
                        <a:t>Requirements</a:t>
                      </a:r>
                    </a:p>
                  </a:txBody>
                  <a:tcPr marL="108532" marR="108532" marT="108532" marB="54266" anchor="ctr">
                    <a:lnL w="12700" cmpd="sng">
                      <a:noFill/>
                    </a:lnL>
                    <a:lnR w="12700" cmpd="sng">
                      <a:noFill/>
                    </a:lnR>
                    <a:lnT w="19050" cap="flat" cmpd="sng" algn="ctr">
                      <a:noFill/>
                      <a:prstDash val="solid"/>
                    </a:lnT>
                    <a:lnB w="38100" cmpd="sng">
                      <a:noFill/>
                    </a:lnB>
                    <a:solidFill>
                      <a:schemeClr val="tx1"/>
                    </a:solidFill>
                  </a:tcPr>
                </a:tc>
                <a:tc>
                  <a:txBody>
                    <a:bodyPr/>
                    <a:lstStyle/>
                    <a:p>
                      <a:endParaRPr lang="en-US" sz="2000" b="0" cap="none" spc="0" dirty="0">
                        <a:solidFill>
                          <a:schemeClr val="bg1"/>
                        </a:solidFill>
                      </a:endParaRPr>
                    </a:p>
                  </a:txBody>
                  <a:tcPr marL="108532" marR="108532" marT="108532" marB="54266"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0000"/>
                  </a:ext>
                </a:extLst>
              </a:tr>
              <a:tr h="562122">
                <a:tc>
                  <a:txBody>
                    <a:bodyPr/>
                    <a:lstStyle/>
                    <a:p>
                      <a:r>
                        <a:rPr lang="en-US" sz="1800" cap="none" spc="0">
                          <a:solidFill>
                            <a:schemeClr val="tx1"/>
                          </a:solidFill>
                        </a:rPr>
                        <a:t>Pen</a:t>
                      </a:r>
                    </a:p>
                  </a:txBody>
                  <a:tcPr marL="108532" marR="108532" marT="108532" marB="54266">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r>
                        <a:rPr lang="en-US" sz="1800" kern="1200" cap="none" spc="0" baseline="0">
                          <a:solidFill>
                            <a:schemeClr val="tx1"/>
                          </a:solidFill>
                          <a:latin typeface="+mn-lt"/>
                          <a:ea typeface="+mn-ea"/>
                          <a:cs typeface="+mn-cs"/>
                        </a:rPr>
                        <a:t>Write in pen, not pencil</a:t>
                      </a:r>
                      <a:endParaRPr lang="en-US" sz="1800" cap="none" spc="0">
                        <a:solidFill>
                          <a:schemeClr val="tx1"/>
                        </a:solidFill>
                      </a:endParaRPr>
                    </a:p>
                  </a:txBody>
                  <a:tcPr marL="108532" marR="108532" marT="108532" marB="54266">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endParaRPr lang="en-US" sz="1800" cap="none" spc="0" dirty="0">
                        <a:solidFill>
                          <a:schemeClr val="tx1"/>
                        </a:solidFill>
                      </a:endParaRPr>
                    </a:p>
                  </a:txBody>
                  <a:tcPr marL="108532" marR="108532" marT="108532" marB="54266">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0001"/>
                  </a:ext>
                </a:extLst>
              </a:tr>
              <a:tr h="562122">
                <a:tc>
                  <a:txBody>
                    <a:bodyPr/>
                    <a:lstStyle/>
                    <a:p>
                      <a:r>
                        <a:rPr lang="en-US" sz="1800" cap="none" spc="0">
                          <a:solidFill>
                            <a:schemeClr val="tx1"/>
                          </a:solidFill>
                        </a:rPr>
                        <a:t>Date</a:t>
                      </a:r>
                    </a:p>
                  </a:txBody>
                  <a:tcPr marL="108532" marR="108532" marT="108532" marB="5426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n-US" sz="1800" kern="1200" cap="none" spc="0" baseline="0">
                          <a:solidFill>
                            <a:schemeClr val="tx1"/>
                          </a:solidFill>
                          <a:latin typeface="+mn-lt"/>
                          <a:ea typeface="+mn-ea"/>
                          <a:cs typeface="+mn-cs"/>
                        </a:rPr>
                        <a:t>Date </a:t>
                      </a:r>
                      <a:r>
                        <a:rPr lang="en-US" sz="1800" b="1" kern="1200" cap="none" spc="0" baseline="0">
                          <a:solidFill>
                            <a:schemeClr val="tx1"/>
                          </a:solidFill>
                          <a:latin typeface="+mn-lt"/>
                          <a:ea typeface="+mn-ea"/>
                          <a:cs typeface="+mn-cs"/>
                        </a:rPr>
                        <a:t>every page at the top</a:t>
                      </a:r>
                      <a:endParaRPr lang="en-US" sz="1800" cap="none" spc="0">
                        <a:solidFill>
                          <a:schemeClr val="tx1"/>
                        </a:solidFill>
                      </a:endParaRPr>
                    </a:p>
                  </a:txBody>
                  <a:tcPr marL="108532" marR="108532" marT="108532" marB="5426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endParaRPr lang="en-US" sz="1800" cap="none" spc="0" dirty="0">
                        <a:solidFill>
                          <a:schemeClr val="tx1"/>
                        </a:solidFill>
                      </a:endParaRPr>
                    </a:p>
                  </a:txBody>
                  <a:tcPr marL="108532" marR="108532" marT="108532" marB="5426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0002"/>
                  </a:ext>
                </a:extLst>
              </a:tr>
              <a:tr h="562122">
                <a:tc>
                  <a:txBody>
                    <a:bodyPr/>
                    <a:lstStyle/>
                    <a:p>
                      <a:r>
                        <a:rPr lang="en-US" sz="1800" cap="none" spc="0">
                          <a:solidFill>
                            <a:schemeClr val="tx1"/>
                          </a:solidFill>
                        </a:rPr>
                        <a:t>Right Side</a:t>
                      </a:r>
                    </a:p>
                  </a:txBody>
                  <a:tcPr marL="108532" marR="108532" marT="108532" marB="5426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r>
                        <a:rPr lang="en-US" sz="1800" kern="1200" cap="none" spc="0" baseline="0">
                          <a:solidFill>
                            <a:schemeClr val="tx1"/>
                          </a:solidFill>
                          <a:latin typeface="+mn-lt"/>
                          <a:ea typeface="+mn-ea"/>
                          <a:cs typeface="+mn-cs"/>
                        </a:rPr>
                        <a:t>Begin each experiment on odd page</a:t>
                      </a:r>
                      <a:endParaRPr lang="en-US" sz="1800" cap="none" spc="0">
                        <a:solidFill>
                          <a:schemeClr val="tx1"/>
                        </a:solidFill>
                      </a:endParaRPr>
                    </a:p>
                  </a:txBody>
                  <a:tcPr marL="108532" marR="108532" marT="108532" marB="5426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cap="none" spc="0" dirty="0">
                        <a:solidFill>
                          <a:schemeClr val="tx1"/>
                        </a:solidFill>
                      </a:endParaRPr>
                    </a:p>
                  </a:txBody>
                  <a:tcPr marL="108532" marR="108532" marT="108532" marB="5426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0003"/>
                  </a:ext>
                </a:extLst>
              </a:tr>
              <a:tr h="562122">
                <a:tc>
                  <a:txBody>
                    <a:bodyPr/>
                    <a:lstStyle/>
                    <a:p>
                      <a:r>
                        <a:rPr lang="en-US" sz="1800" cap="none" spc="0">
                          <a:solidFill>
                            <a:schemeClr val="tx1"/>
                          </a:solidFill>
                        </a:rPr>
                        <a:t>Printouts</a:t>
                      </a:r>
                    </a:p>
                  </a:txBody>
                  <a:tcPr marL="108532" marR="108532" marT="108532" marB="5426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n-US" sz="1800" kern="1200" cap="none" spc="0" baseline="0">
                          <a:solidFill>
                            <a:schemeClr val="tx1"/>
                          </a:solidFill>
                          <a:latin typeface="+mn-lt"/>
                          <a:ea typeface="+mn-ea"/>
                          <a:cs typeface="+mn-cs"/>
                        </a:rPr>
                        <a:t>Attach printouts and plots of data as needed</a:t>
                      </a:r>
                      <a:endParaRPr lang="en-US" sz="1800" cap="none" spc="0">
                        <a:solidFill>
                          <a:schemeClr val="tx1"/>
                        </a:solidFill>
                      </a:endParaRPr>
                    </a:p>
                  </a:txBody>
                  <a:tcPr marL="108532" marR="108532" marT="108532" marB="5426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cap="none" spc="0" dirty="0">
                        <a:solidFill>
                          <a:schemeClr val="tx1"/>
                        </a:solidFill>
                      </a:endParaRPr>
                    </a:p>
                  </a:txBody>
                  <a:tcPr marL="108532" marR="108532" marT="108532" marB="5426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0004"/>
                  </a:ext>
                </a:extLst>
              </a:tr>
              <a:tr h="850389">
                <a:tc>
                  <a:txBody>
                    <a:bodyPr/>
                    <a:lstStyle/>
                    <a:p>
                      <a:r>
                        <a:rPr lang="en-US" sz="1800" cap="none" spc="0">
                          <a:solidFill>
                            <a:schemeClr val="tx1"/>
                          </a:solidFill>
                        </a:rPr>
                        <a:t>Legible</a:t>
                      </a:r>
                    </a:p>
                  </a:txBody>
                  <a:tcPr marL="108532" marR="108532" marT="108532" marB="5426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r>
                        <a:rPr lang="en-US" sz="1800" kern="1200" cap="none" spc="0" baseline="0" dirty="0">
                          <a:solidFill>
                            <a:schemeClr val="tx1"/>
                          </a:solidFill>
                          <a:latin typeface="+mn-lt"/>
                          <a:ea typeface="+mn-ea"/>
                          <a:cs typeface="+mn-cs"/>
                        </a:rPr>
                        <a:t>Obvious care taken to make it readable,</a:t>
                      </a:r>
                    </a:p>
                    <a:p>
                      <a:r>
                        <a:rPr lang="en-US" sz="1800" kern="1200" cap="none" spc="0" baseline="0" dirty="0">
                          <a:solidFill>
                            <a:schemeClr val="tx1"/>
                          </a:solidFill>
                          <a:latin typeface="+mn-lt"/>
                          <a:ea typeface="+mn-ea"/>
                          <a:cs typeface="+mn-cs"/>
                        </a:rPr>
                        <a:t>even if you have bad handwriting</a:t>
                      </a:r>
                      <a:endParaRPr lang="en-US" sz="1800" b="1" cap="none" spc="0" dirty="0">
                        <a:solidFill>
                          <a:schemeClr val="tx1"/>
                        </a:solidFill>
                      </a:endParaRPr>
                    </a:p>
                  </a:txBody>
                  <a:tcPr marL="108532" marR="108532" marT="108532" marB="5426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cap="none" spc="0" dirty="0">
                        <a:solidFill>
                          <a:schemeClr val="tx1"/>
                        </a:solidFill>
                      </a:endParaRPr>
                    </a:p>
                  </a:txBody>
                  <a:tcPr marL="108532" marR="108532" marT="108532" marB="5426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0005"/>
                  </a:ext>
                </a:extLst>
              </a:tr>
              <a:tr h="562122">
                <a:tc>
                  <a:txBody>
                    <a:bodyPr/>
                    <a:lstStyle/>
                    <a:p>
                      <a:r>
                        <a:rPr lang="en-US" sz="1800" cap="none" spc="0">
                          <a:solidFill>
                            <a:schemeClr val="tx1"/>
                          </a:solidFill>
                        </a:rPr>
                        <a:t>Mistakes</a:t>
                      </a:r>
                    </a:p>
                  </a:txBody>
                  <a:tcPr marL="108532" marR="108532" marT="108532" marB="5426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n-US" sz="1800" kern="1200" cap="none" spc="0" baseline="0">
                          <a:solidFill>
                            <a:schemeClr val="tx1"/>
                          </a:solidFill>
                          <a:latin typeface="+mn-lt"/>
                          <a:ea typeface="+mn-ea"/>
                          <a:cs typeface="+mn-cs"/>
                        </a:rPr>
                        <a:t>Mistakes crossed out with one line and explained</a:t>
                      </a:r>
                      <a:endParaRPr lang="en-US" sz="1800" cap="none" spc="0">
                        <a:solidFill>
                          <a:schemeClr val="tx1"/>
                        </a:solidFill>
                      </a:endParaRPr>
                    </a:p>
                  </a:txBody>
                  <a:tcPr marL="108532" marR="108532" marT="108532" marB="5426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cap="none" spc="0" dirty="0">
                        <a:solidFill>
                          <a:schemeClr val="tx1"/>
                        </a:solidFill>
                      </a:endParaRPr>
                    </a:p>
                  </a:txBody>
                  <a:tcPr marL="108532" marR="108532" marT="108532" marB="5426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0006"/>
                  </a:ext>
                </a:extLst>
              </a:tr>
              <a:tr h="1426924">
                <a:tc>
                  <a:txBody>
                    <a:bodyPr/>
                    <a:lstStyle/>
                    <a:p>
                      <a:r>
                        <a:rPr lang="en-US" sz="1800" cap="none" spc="0">
                          <a:solidFill>
                            <a:schemeClr val="tx1"/>
                          </a:solidFill>
                        </a:rPr>
                        <a:t>Organized</a:t>
                      </a:r>
                    </a:p>
                  </a:txBody>
                  <a:tcPr marL="108532" marR="108532" marT="108532" marB="5426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r>
                        <a:rPr lang="en-US" sz="1800" kern="1200" cap="none" spc="0" baseline="0">
                          <a:solidFill>
                            <a:schemeClr val="tx1"/>
                          </a:solidFill>
                          <a:latin typeface="+mn-lt"/>
                          <a:ea typeface="+mn-ea"/>
                          <a:cs typeface="+mn-cs"/>
                        </a:rPr>
                        <a:t>table of contents</a:t>
                      </a:r>
                    </a:p>
                    <a:p>
                      <a:r>
                        <a:rPr lang="en-US" sz="1800" kern="1200" cap="none" spc="0" baseline="0">
                          <a:solidFill>
                            <a:schemeClr val="tx1"/>
                          </a:solidFill>
                          <a:latin typeface="+mn-lt"/>
                          <a:ea typeface="+mn-ea"/>
                          <a:cs typeface="+mn-cs"/>
                        </a:rPr>
                        <a:t>title of experiment on 1st page</a:t>
                      </a:r>
                    </a:p>
                    <a:p>
                      <a:r>
                        <a:rPr lang="en-US" sz="1800" kern="1200" cap="none" spc="0" baseline="0">
                          <a:solidFill>
                            <a:schemeClr val="tx1"/>
                          </a:solidFill>
                          <a:latin typeface="+mn-lt"/>
                          <a:ea typeface="+mn-ea"/>
                          <a:cs typeface="+mn-cs"/>
                        </a:rPr>
                        <a:t>objectives of experiment</a:t>
                      </a:r>
                    </a:p>
                    <a:p>
                      <a:r>
                        <a:rPr lang="en-US" sz="1800" kern="1200" cap="none" spc="0" baseline="0">
                          <a:solidFill>
                            <a:schemeClr val="tx1"/>
                          </a:solidFill>
                          <a:latin typeface="+mn-lt"/>
                          <a:ea typeface="+mn-ea"/>
                          <a:cs typeface="+mn-cs"/>
                        </a:rPr>
                        <a:t>clear from notebook what you were doing when</a:t>
                      </a:r>
                      <a:endParaRPr lang="en-US" sz="1800" cap="none" spc="0">
                        <a:solidFill>
                          <a:schemeClr val="tx1"/>
                        </a:solidFill>
                      </a:endParaRPr>
                    </a:p>
                  </a:txBody>
                  <a:tcPr marL="108532" marR="108532" marT="108532" marB="5426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cap="none" spc="0" dirty="0">
                        <a:solidFill>
                          <a:schemeClr val="tx1"/>
                        </a:solidFill>
                      </a:endParaRPr>
                    </a:p>
                  </a:txBody>
                  <a:tcPr marL="108532" marR="108532" marT="108532" marB="5426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0007"/>
                  </a:ext>
                </a:extLst>
              </a:tr>
              <a:tr h="850389">
                <a:tc>
                  <a:txBody>
                    <a:bodyPr/>
                    <a:lstStyle/>
                    <a:p>
                      <a:r>
                        <a:rPr lang="en-US" sz="1800" cap="none" spc="0">
                          <a:solidFill>
                            <a:schemeClr val="tx1"/>
                          </a:solidFill>
                        </a:rPr>
                        <a:t>Informative</a:t>
                      </a:r>
                    </a:p>
                  </a:txBody>
                  <a:tcPr marL="108532" marR="108532" marT="108532" marB="5426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n-US" sz="1800" kern="1200" cap="none" spc="0" baseline="0">
                          <a:solidFill>
                            <a:schemeClr val="tx1"/>
                          </a:solidFill>
                          <a:latin typeface="+mn-lt"/>
                          <a:ea typeface="+mn-ea"/>
                          <a:cs typeface="+mn-cs"/>
                        </a:rPr>
                        <a:t>All required data and information</a:t>
                      </a:r>
                    </a:p>
                    <a:p>
                      <a:r>
                        <a:rPr lang="en-US" sz="1800" kern="1200" cap="none" spc="0" baseline="0">
                          <a:solidFill>
                            <a:schemeClr val="tx1"/>
                          </a:solidFill>
                          <a:latin typeface="+mn-lt"/>
                          <a:ea typeface="+mn-ea"/>
                          <a:cs typeface="+mn-cs"/>
                        </a:rPr>
                        <a:t>Descriptive comments of your observations</a:t>
                      </a:r>
                      <a:endParaRPr lang="en-US" sz="1800" cap="none" spc="0">
                        <a:solidFill>
                          <a:schemeClr val="tx1"/>
                        </a:solidFill>
                      </a:endParaRPr>
                    </a:p>
                  </a:txBody>
                  <a:tcPr marL="108532" marR="108532" marT="108532" marB="5426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cap="none" spc="0" dirty="0">
                        <a:solidFill>
                          <a:schemeClr val="tx1"/>
                        </a:solidFill>
                      </a:endParaRPr>
                    </a:p>
                  </a:txBody>
                  <a:tcPr marL="108532" marR="108532" marT="108532" marB="5426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0008"/>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1635</Words>
  <Application>Microsoft Macintosh PowerPoint</Application>
  <PresentationFormat>Widescreen</PresentationFormat>
  <Paragraphs>116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System Font Regular</vt:lpstr>
      <vt:lpstr>Office Theme</vt:lpstr>
      <vt:lpstr>How to Keep a Good Lab Notebook</vt:lpstr>
      <vt:lpstr>Why is it Important to Keep a Good Laboratory Notebook?</vt:lpstr>
      <vt:lpstr>Why is it Important to Keep a Good Laboratory Notebook?</vt:lpstr>
      <vt:lpstr>Your lab notebook serves three important purposes:</vt:lpstr>
      <vt:lpstr>What goes into your notebook</vt:lpstr>
      <vt:lpstr>What goes into your notebook</vt:lpstr>
      <vt:lpstr>Rules for Maintaining your Laboratory Notebook</vt:lpstr>
      <vt:lpstr>Rules for Maintaining your Laboratory Notebook</vt:lpstr>
      <vt:lpstr>Rules for Maintaining your Laboratory Notebook</vt:lpstr>
      <vt:lpstr>Example: Complete Experiment</vt:lpstr>
      <vt:lpstr>Example: Complete Experiment</vt:lpstr>
      <vt:lpstr>PowerPoint Presentation</vt:lpstr>
      <vt:lpstr>Key points in this example:</vt:lpstr>
      <vt:lpstr>Electronic lab notebooks</vt:lpstr>
      <vt:lpstr>Why is OneNote not a good lab notebook</vt:lpstr>
      <vt:lpstr>OpenBIS as an example for an ELN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Fantner Georg</dc:creator>
  <cp:lastModifiedBy>Georg Fantner</cp:lastModifiedBy>
  <cp:revision>7</cp:revision>
  <dcterms:created xsi:type="dcterms:W3CDTF">2023-02-28T11:29:09Z</dcterms:created>
  <dcterms:modified xsi:type="dcterms:W3CDTF">2025-02-17T12:35:06Z</dcterms:modified>
</cp:coreProperties>
</file>